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0"/>
  </p:notesMasterIdLst>
  <p:sldIdLst>
    <p:sldId id="259" r:id="rId5"/>
    <p:sldId id="280" r:id="rId6"/>
    <p:sldId id="258" r:id="rId7"/>
    <p:sldId id="261" r:id="rId8"/>
    <p:sldId id="285" r:id="rId9"/>
    <p:sldId id="262" r:id="rId10"/>
    <p:sldId id="282" r:id="rId11"/>
    <p:sldId id="266" r:id="rId12"/>
    <p:sldId id="269" r:id="rId13"/>
    <p:sldId id="270" r:id="rId14"/>
    <p:sldId id="279" r:id="rId15"/>
    <p:sldId id="274" r:id="rId16"/>
    <p:sldId id="275" r:id="rId17"/>
    <p:sldId id="276" r:id="rId18"/>
    <p:sldId id="281"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13E43C-946C-130F-DC1B-2E43A7370628}" name="Jennifer Sasser" initials="JS" userId="232bea3680c1de5c" providerId="Windows Live"/>
  <p188:author id="{BC40D6F6-7039-BC30-CC36-7294046C0D15}" name="Andreoletti, Carrie L. (Psychological Science)" initials="ACL(S" userId="S::andreolettic@ccsu.edu::661ae465-482b-4522-bb60-01bc1094fb4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3A3F"/>
    <a:srgbClr val="38859B"/>
    <a:srgbClr val="D5DF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1F01AC-80D3-4EE3-9A32-B40E347BF108}" v="1" dt="2023-01-15T19:13:15.7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80" autoAdjust="0"/>
    <p:restoredTop sz="70040"/>
  </p:normalViewPr>
  <p:slideViewPr>
    <p:cSldViewPr snapToGrid="0" snapToObjects="1">
      <p:cViewPr varScale="1">
        <p:scale>
          <a:sx n="77" d="100"/>
          <a:sy n="77" d="100"/>
        </p:scale>
        <p:origin x="193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FC7BDB-74DE-B84C-A14B-284EC5DAD0B5}" type="datetimeFigureOut">
              <a:rPr lang="en-US" smtClean="0"/>
              <a:t>7/17/2023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FCABA0-2B29-8048-A58F-FB4BD7D4CA41}" type="slidenum">
              <a:rPr lang="en-US" smtClean="0"/>
              <a:t>‹#›</a:t>
            </a:fld>
            <a:endParaRPr lang="en-US" dirty="0"/>
          </a:p>
        </p:txBody>
      </p:sp>
    </p:spTree>
    <p:extLst>
      <p:ext uri="{BB962C8B-B14F-4D97-AF65-F5344CB8AC3E}">
        <p14:creationId xmlns:p14="http://schemas.microsoft.com/office/powerpoint/2010/main" val="1264523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eron.org/membership/membership-benefits-joi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Suggested questions for warming-up: What brings you to this presentation? What do you hope to learn about the field of aging? </a:t>
            </a:r>
            <a:r>
              <a:rPr lang="en-US" dirty="0">
                <a:latin typeface="Calibri" charset="0"/>
              </a:rPr>
              <a:t>What do you look forward to as you grow older?  What questions and concerns do you have about growing older? </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Aging isn’t something only happening to older people, we are all aging and growing older!</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Aging is a multi-faceted process: biophysical, social, and psychological</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Aging is shaped by the physical, societal, cultural, and environmental contexts in which we live</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Aging is a universal human experience that unfolds at the individual level; we become less alike, rather than more alike, the older we grow</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As we grow older, we change in many ways; aging is a combination of gains, losses, and continuities.</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From Reframing Aging: “Aging is a dynamic process that leads to new abilities and knowledge we can share with our communities.” (https://www.reframingaging.org/)</a:t>
            </a:r>
          </a:p>
          <a:p>
            <a:endParaRPr lang="en-US" dirty="0"/>
          </a:p>
        </p:txBody>
      </p:sp>
      <p:sp>
        <p:nvSpPr>
          <p:cNvPr id="4" name="Slide Number Placeholder 3"/>
          <p:cNvSpPr>
            <a:spLocks noGrp="1"/>
          </p:cNvSpPr>
          <p:nvPr>
            <p:ph type="sldNum" sz="quarter" idx="5"/>
          </p:nvPr>
        </p:nvSpPr>
        <p:spPr/>
        <p:txBody>
          <a:bodyPr/>
          <a:lstStyle/>
          <a:p>
            <a:fld id="{11FCABA0-2B29-8048-A58F-FB4BD7D4CA41}" type="slidenum">
              <a:rPr lang="en-US" smtClean="0"/>
              <a:t>2</a:t>
            </a:fld>
            <a:endParaRPr lang="en-US" dirty="0"/>
          </a:p>
        </p:txBody>
      </p:sp>
    </p:spTree>
    <p:extLst>
      <p:ext uri="{BB962C8B-B14F-4D97-AF65-F5344CB8AC3E}">
        <p14:creationId xmlns:p14="http://schemas.microsoft.com/office/powerpoint/2010/main" val="3341190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15000"/>
              </a:lnSpc>
              <a:spcBef>
                <a:spcPts val="0"/>
              </a:spcBef>
              <a:spcAft>
                <a:spcPts val="10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Calibri" panose="020F0502020204030204" pitchFamily="34" charset="0"/>
              </a:rPr>
              <a:t>Community College Degrees</a:t>
            </a:r>
            <a:r>
              <a:rPr lang="en-US" sz="1800" dirty="0">
                <a:effectLst/>
                <a:latin typeface="Calibri" panose="020F0502020204030204" pitchFamily="34" charset="0"/>
                <a:ea typeface="Calibri" panose="020F0502020204030204" pitchFamily="34" charset="0"/>
                <a:cs typeface="Calibri" panose="020F0502020204030204" pitchFamily="34" charset="0"/>
              </a:rPr>
              <a:t> prepare students to transfer to a university to complete a BA or BS in a related discipline or gerontology; career pathway </a:t>
            </a:r>
            <a:r>
              <a:rPr lang="en-US" sz="1800" dirty="0">
                <a:effectLst/>
                <a:latin typeface="Calibri" panose="020F0502020204030204" pitchFamily="34" charset="0"/>
                <a:ea typeface="Calibri" panose="020F0502020204030204" pitchFamily="34" charset="0"/>
              </a:rPr>
              <a:t>degrees can prepare you to transfer and/or lead directly to employment in the field of aging</a:t>
            </a:r>
          </a:p>
          <a:p>
            <a:pPr marL="285750" marR="0" indent="-285750">
              <a:lnSpc>
                <a:spcPct val="115000"/>
              </a:lnSpc>
              <a:spcBef>
                <a:spcPts val="0"/>
              </a:spcBef>
              <a:spcAft>
                <a:spcPts val="1000"/>
              </a:spcAft>
              <a:buFont typeface="Arial" panose="020B0604020202020204" pitchFamily="34" charset="0"/>
              <a:buChar char="•"/>
            </a:pPr>
            <a:r>
              <a:rPr lang="en-US" sz="1800" b="1" dirty="0">
                <a:solidFill>
                  <a:srgbClr val="6E343A"/>
                </a:solidFill>
                <a:latin typeface="Garamond" charset="0"/>
              </a:rPr>
              <a:t>Master's-level</a:t>
            </a:r>
            <a:r>
              <a:rPr lang="en-US" sz="1800" dirty="0">
                <a:solidFill>
                  <a:srgbClr val="6E343A"/>
                </a:solidFill>
                <a:latin typeface="Garamond" charset="0"/>
              </a:rPr>
              <a:t> training prepares professionals to become skilled administrators, planners, and practitioners; many universities offer graduate specializations which permit students to major in another academic or clinical field (e.g., social work) with a specialization in aging</a:t>
            </a:r>
          </a:p>
          <a:p>
            <a:pPr marL="274320" indent="-274320">
              <a:spcBef>
                <a:spcPts val="2400"/>
              </a:spcBef>
              <a:buFont typeface="Arial" panose="020B0604020202020204" pitchFamily="34" charset="0"/>
              <a:buChar char="•"/>
              <a:defRPr/>
            </a:pPr>
            <a:r>
              <a:rPr lang="en-US" sz="1800" b="1" dirty="0">
                <a:solidFill>
                  <a:srgbClr val="6E343A"/>
                </a:solidFill>
                <a:latin typeface="Garamond" panose="02020404030301010803" pitchFamily="18" charset="0"/>
                <a:ea typeface="+mn-ea"/>
              </a:rPr>
              <a:t>Doctoral</a:t>
            </a:r>
            <a:r>
              <a:rPr lang="en-US" sz="1800" dirty="0">
                <a:solidFill>
                  <a:srgbClr val="6E343A"/>
                </a:solidFill>
                <a:latin typeface="Garamond" panose="02020404030301010803" pitchFamily="18" charset="0"/>
                <a:ea typeface="+mn-ea"/>
              </a:rPr>
              <a:t> programs prepare students for careers in research, teaching, administration, or clinical practice; Doctoral programs can be in Gerontology, or </a:t>
            </a:r>
            <a:r>
              <a:rPr lang="en-US" sz="1800" dirty="0">
                <a:solidFill>
                  <a:srgbClr val="6E343A"/>
                </a:solidFill>
                <a:latin typeface="Garamond" panose="02020404030301010803" pitchFamily="18" charset="0"/>
              </a:rPr>
              <a:t>can be a </a:t>
            </a:r>
            <a:r>
              <a:rPr lang="en-US" sz="1800" dirty="0">
                <a:solidFill>
                  <a:srgbClr val="6E343A"/>
                </a:solidFill>
                <a:latin typeface="Garamond" panose="02020404030301010803" pitchFamily="18" charset="0"/>
                <a:ea typeface="+mn-ea"/>
              </a:rPr>
              <a:t>doctoral-level specialization in aging within other academic (e.g., sociology) and clinical departments</a:t>
            </a:r>
          </a:p>
          <a:p>
            <a:pPr marL="274320" indent="-274320">
              <a:spcBef>
                <a:spcPts val="2400"/>
              </a:spcBef>
              <a:buFont typeface="Arial" panose="020B0604020202020204" pitchFamily="34" charset="0"/>
              <a:buChar char="•"/>
              <a:defRPr/>
            </a:pPr>
            <a:r>
              <a:rPr lang="en-US" sz="1800" b="1" dirty="0">
                <a:solidFill>
                  <a:srgbClr val="6E343A"/>
                </a:solidFill>
                <a:latin typeface="Garamond" panose="02020404030301010803" pitchFamily="18" charset="0"/>
                <a:ea typeface="+mn-ea"/>
              </a:rPr>
              <a:t>Certificates</a:t>
            </a:r>
            <a:r>
              <a:rPr lang="en-US" sz="1800" dirty="0">
                <a:solidFill>
                  <a:srgbClr val="6E343A"/>
                </a:solidFill>
                <a:latin typeface="Garamond" panose="02020404030301010803" pitchFamily="18" charset="0"/>
                <a:ea typeface="+mn-ea"/>
              </a:rPr>
              <a:t> are offered at the undergraduate, graduate, and continuing education level. Certificates are shorter-term, require fewer credits than a degree, and provide either a foundation in Gerontology or a specialized focus, such as on dementia care, long-term care support and services, etc. These can be added to other degrees to allow professionals to fill a niche in their particular field.</a:t>
            </a:r>
          </a:p>
          <a:p>
            <a:pPr marL="0" marR="0" lvl="0" indent="0">
              <a:lnSpc>
                <a:spcPct val="115000"/>
              </a:lnSpc>
              <a:spcBef>
                <a:spcPts val="0"/>
              </a:spcBef>
              <a:spcAft>
                <a:spcPts val="0"/>
              </a:spcAft>
              <a:buFont typeface="Symbol" panose="05050102010706020507" pitchFamily="18" charset="2"/>
              <a:buNone/>
            </a:pPr>
            <a:br>
              <a:rPr lang="en-US" sz="1800" b="1" dirty="0">
                <a:effectLst/>
                <a:latin typeface="Calibri" panose="020F0502020204030204" pitchFamily="34" charset="0"/>
                <a:ea typeface="Calibri" panose="020F0502020204030204" pitchFamily="34" charset="0"/>
                <a:cs typeface="Calibri" panose="020F0502020204030204" pitchFamily="34" charset="0"/>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1FCABA0-2B29-8048-A58F-FB4BD7D4CA41}" type="slidenum">
              <a:rPr lang="en-US" smtClean="0"/>
              <a:t>11</a:t>
            </a:fld>
            <a:endParaRPr lang="en-US" dirty="0"/>
          </a:p>
        </p:txBody>
      </p:sp>
    </p:spTree>
    <p:extLst>
      <p:ext uri="{BB962C8B-B14F-4D97-AF65-F5344CB8AC3E}">
        <p14:creationId xmlns:p14="http://schemas.microsoft.com/office/powerpoint/2010/main" val="497842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Gerontological Society of America’s Emerging Scholar and Professional Organization </a:t>
            </a:r>
            <a:r>
              <a:rPr lang="en-US" b="0" i="0" dirty="0">
                <a:solidFill>
                  <a:srgbClr val="000000"/>
                </a:solidFill>
                <a:effectLst/>
                <a:latin typeface="Alegreya Sans"/>
              </a:rPr>
              <a:t>(ESPO) provides students with opportunities to be actively involved in the field of gerontology. ESPO members enjoy full Society </a:t>
            </a:r>
            <a:r>
              <a:rPr lang="en-US" b="0" i="0" u="none" strike="noStrike" dirty="0">
                <a:solidFill>
                  <a:srgbClr val="005DAA"/>
                </a:solidFill>
                <a:effectLst/>
                <a:latin typeface="Alegreya Sans"/>
                <a:hlinkClick r:id="rId3"/>
              </a:rPr>
              <a:t>membership benefits</a:t>
            </a:r>
            <a:r>
              <a:rPr lang="en-US" b="0" i="0" dirty="0">
                <a:solidFill>
                  <a:srgbClr val="000000"/>
                </a:solidFill>
                <a:effectLst/>
                <a:latin typeface="Alegreya Sans"/>
              </a:rPr>
              <a:t> and privileges at significant discounts. When you become a student or transitional member of GSA, you automatically become an ESPO member: </a:t>
            </a:r>
            <a:r>
              <a:rPr lang="en-US" dirty="0"/>
              <a:t>https://www.geron.org/member-groups/emerging-scholar-and-professional-organization</a:t>
            </a:r>
          </a:p>
          <a:p>
            <a:endParaRPr lang="en-US" dirty="0"/>
          </a:p>
          <a:p>
            <a:r>
              <a:rPr lang="en-US" dirty="0"/>
              <a:t>Does your college or university have a gerontology or field of aging student group and/or affiliation with Sigma Phi Omega, the gerontology honor society? https://sigmaphiomega.org/</a:t>
            </a:r>
          </a:p>
          <a:p>
            <a:endParaRPr lang="en-US" dirty="0"/>
          </a:p>
        </p:txBody>
      </p:sp>
      <p:sp>
        <p:nvSpPr>
          <p:cNvPr id="4" name="Slide Number Placeholder 3"/>
          <p:cNvSpPr>
            <a:spLocks noGrp="1"/>
          </p:cNvSpPr>
          <p:nvPr>
            <p:ph type="sldNum" sz="quarter" idx="5"/>
          </p:nvPr>
        </p:nvSpPr>
        <p:spPr/>
        <p:txBody>
          <a:bodyPr/>
          <a:lstStyle/>
          <a:p>
            <a:fld id="{11FCABA0-2B29-8048-A58F-FB4BD7D4CA41}" type="slidenum">
              <a:rPr lang="en-US" smtClean="0"/>
              <a:t>12</a:t>
            </a:fld>
            <a:endParaRPr lang="en-US" dirty="0"/>
          </a:p>
        </p:txBody>
      </p:sp>
    </p:spTree>
    <p:extLst>
      <p:ext uri="{BB962C8B-B14F-4D97-AF65-F5344CB8AC3E}">
        <p14:creationId xmlns:p14="http://schemas.microsoft.com/office/powerpoint/2010/main" val="2375705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Your state or local area might have professional organizations in gerontology and the field of aging that you can highlight here.</a:t>
            </a:r>
          </a:p>
        </p:txBody>
      </p:sp>
      <p:sp>
        <p:nvSpPr>
          <p:cNvPr id="4" name="Slide Number Placeholder 3"/>
          <p:cNvSpPr>
            <a:spLocks noGrp="1"/>
          </p:cNvSpPr>
          <p:nvPr>
            <p:ph type="sldNum" sz="quarter" idx="5"/>
          </p:nvPr>
        </p:nvSpPr>
        <p:spPr/>
        <p:txBody>
          <a:bodyPr/>
          <a:lstStyle/>
          <a:p>
            <a:fld id="{11FCABA0-2B29-8048-A58F-FB4BD7D4CA41}" type="slidenum">
              <a:rPr lang="en-US" smtClean="0"/>
              <a:t>13</a:t>
            </a:fld>
            <a:endParaRPr lang="en-US" dirty="0"/>
          </a:p>
        </p:txBody>
      </p:sp>
    </p:spTree>
    <p:extLst>
      <p:ext uri="{BB962C8B-B14F-4D97-AF65-F5344CB8AC3E}">
        <p14:creationId xmlns:p14="http://schemas.microsoft.com/office/powerpoint/2010/main" val="2150786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discussion prompts:</a:t>
            </a:r>
          </a:p>
          <a:p>
            <a:pPr marL="457200" indent="-457200" fontAlgn="auto">
              <a:spcBef>
                <a:spcPts val="2400"/>
              </a:spcBef>
              <a:spcAft>
                <a:spcPts val="0"/>
              </a:spcAft>
              <a:buFont typeface="Arial"/>
              <a:buChar char="•"/>
              <a:defRPr/>
            </a:pPr>
            <a:r>
              <a:rPr lang="en-US" sz="1200" dirty="0">
                <a:solidFill>
                  <a:srgbClr val="6E343A"/>
                </a:solidFill>
                <a:latin typeface="Garamond"/>
                <a:ea typeface="+mn-ea"/>
                <a:cs typeface="Garamond"/>
              </a:rPr>
              <a:t>What are your current interests in terms of your education? Your future career?</a:t>
            </a:r>
          </a:p>
          <a:p>
            <a:pPr marL="457200" indent="-457200" fontAlgn="auto">
              <a:spcBef>
                <a:spcPts val="2400"/>
              </a:spcBef>
              <a:spcAft>
                <a:spcPts val="0"/>
              </a:spcAft>
              <a:buFont typeface="Arial"/>
              <a:buChar char="•"/>
              <a:defRPr/>
            </a:pPr>
            <a:r>
              <a:rPr lang="en-US" sz="1200" dirty="0">
                <a:solidFill>
                  <a:srgbClr val="6E343A"/>
                </a:solidFill>
                <a:latin typeface="Garamond"/>
                <a:ea typeface="+mn-ea"/>
                <a:cs typeface="Garamond"/>
              </a:rPr>
              <a:t>What impact do you </a:t>
            </a:r>
            <a:r>
              <a:rPr lang="en-US" sz="1200" dirty="0">
                <a:solidFill>
                  <a:srgbClr val="6E343A"/>
                </a:solidFill>
                <a:latin typeface="Garamond"/>
                <a:cs typeface="Garamond"/>
              </a:rPr>
              <a:t>hope to have through your </a:t>
            </a:r>
            <a:r>
              <a:rPr lang="en-US" sz="1200" dirty="0">
                <a:solidFill>
                  <a:srgbClr val="6E343A"/>
                </a:solidFill>
                <a:latin typeface="Garamond"/>
                <a:ea typeface="+mn-ea"/>
                <a:cs typeface="Garamond"/>
              </a:rPr>
              <a:t>career?</a:t>
            </a:r>
          </a:p>
          <a:p>
            <a:pPr marL="457200" indent="-457200" fontAlgn="auto">
              <a:spcBef>
                <a:spcPts val="2400"/>
              </a:spcBef>
              <a:spcAft>
                <a:spcPts val="0"/>
              </a:spcAft>
              <a:buFont typeface="Arial"/>
              <a:buChar char="•"/>
              <a:defRPr/>
            </a:pPr>
            <a:r>
              <a:rPr lang="en-US" sz="1200" dirty="0">
                <a:solidFill>
                  <a:srgbClr val="6E343A"/>
                </a:solidFill>
                <a:latin typeface="Garamond"/>
                <a:cs typeface="Garamond"/>
              </a:rPr>
              <a:t>In what ways might g</a:t>
            </a:r>
            <a:r>
              <a:rPr lang="en-US" sz="1200" dirty="0">
                <a:solidFill>
                  <a:srgbClr val="6E343A"/>
                </a:solidFill>
                <a:latin typeface="Garamond"/>
                <a:ea typeface="+mn-ea"/>
                <a:cs typeface="Garamond"/>
              </a:rPr>
              <a:t>erontology be relevant to your career?</a:t>
            </a:r>
          </a:p>
          <a:p>
            <a:pPr marL="457200" indent="-457200" fontAlgn="auto">
              <a:spcBef>
                <a:spcPts val="2400"/>
              </a:spcBef>
              <a:spcAft>
                <a:spcPts val="0"/>
              </a:spcAft>
              <a:buFont typeface="Arial"/>
              <a:buChar char="•"/>
              <a:defRPr/>
            </a:pPr>
            <a:r>
              <a:rPr lang="en-US" sz="1200" dirty="0">
                <a:solidFill>
                  <a:srgbClr val="6E343A"/>
                </a:solidFill>
                <a:latin typeface="Garamond"/>
                <a:ea typeface="+mn-ea"/>
                <a:cs typeface="Garamond"/>
              </a:rPr>
              <a:t>What else would you like to learn about careers in the field of aging?</a:t>
            </a:r>
          </a:p>
          <a:p>
            <a:pPr marL="0" indent="0" fontAlgn="auto">
              <a:spcBef>
                <a:spcPts val="2400"/>
              </a:spcBef>
              <a:spcAft>
                <a:spcPts val="0"/>
              </a:spcAft>
              <a:buFont typeface="Arial"/>
              <a:buNone/>
              <a:defRPr/>
            </a:pPr>
            <a:endParaRPr lang="en-US" sz="1200" dirty="0">
              <a:solidFill>
                <a:srgbClr val="6E343A"/>
              </a:solidFill>
              <a:latin typeface="Garamond"/>
              <a:ea typeface="+mn-ea"/>
              <a:cs typeface="Garamond"/>
            </a:endParaRPr>
          </a:p>
          <a:p>
            <a:endParaRPr lang="en-US" dirty="0"/>
          </a:p>
        </p:txBody>
      </p:sp>
      <p:sp>
        <p:nvSpPr>
          <p:cNvPr id="4" name="Slide Number Placeholder 3"/>
          <p:cNvSpPr>
            <a:spLocks noGrp="1"/>
          </p:cNvSpPr>
          <p:nvPr>
            <p:ph type="sldNum" sz="quarter" idx="5"/>
          </p:nvPr>
        </p:nvSpPr>
        <p:spPr/>
        <p:txBody>
          <a:bodyPr/>
          <a:lstStyle/>
          <a:p>
            <a:fld id="{11FCABA0-2B29-8048-A58F-FB4BD7D4CA41}" type="slidenum">
              <a:rPr lang="en-US" smtClean="0"/>
              <a:t>14</a:t>
            </a:fld>
            <a:endParaRPr lang="en-US" dirty="0"/>
          </a:p>
        </p:txBody>
      </p:sp>
    </p:spTree>
    <p:extLst>
      <p:ext uri="{BB962C8B-B14F-4D97-AF65-F5344CB8AC3E}">
        <p14:creationId xmlns:p14="http://schemas.microsoft.com/office/powerpoint/2010/main" val="1808415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FCABA0-2B29-8048-A58F-FB4BD7D4CA41}" type="slidenum">
              <a:rPr lang="en-US" smtClean="0"/>
              <a:t>15</a:t>
            </a:fld>
            <a:endParaRPr lang="en-US" dirty="0"/>
          </a:p>
        </p:txBody>
      </p:sp>
    </p:spTree>
    <p:extLst>
      <p:ext uri="{BB962C8B-B14F-4D97-AF65-F5344CB8AC3E}">
        <p14:creationId xmlns:p14="http://schemas.microsoft.com/office/powerpoint/2010/main" val="989057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Arial" panose="020B0604020202020204" pitchFamily="34" charset="0"/>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Careers in the field of aging matter in the 21</a:t>
            </a:r>
            <a:r>
              <a:rPr lang="en-US" sz="18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Century because the percentage of older people in the US will increase from about 15% to close to 25% by 2060.</a:t>
            </a:r>
          </a:p>
          <a:p>
            <a:pPr marL="342900" marR="0" lvl="0" indent="-342900">
              <a:lnSpc>
                <a:spcPct val="115000"/>
              </a:lnSpc>
              <a:spcBef>
                <a:spcPts val="0"/>
              </a:spcBef>
              <a:spcAft>
                <a:spcPts val="0"/>
              </a:spcAft>
              <a:buFont typeface="Arial" panose="020B0604020202020204" pitchFamily="34" charset="0"/>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Currently, the Baby Boomer age-cohort </a:t>
            </a:r>
            <a:r>
              <a:rPr lang="en-US" sz="2800" dirty="0">
                <a:effectLst/>
              </a:rPr>
              <a:t>(people born 1946-1964) is 70.68 million</a:t>
            </a:r>
            <a:r>
              <a:rPr lang="en-US" sz="1800" dirty="0">
                <a:solidFill>
                  <a:srgbClr val="000000"/>
                </a:solidFill>
                <a:effectLst/>
                <a:latin typeface="Calibri" panose="020F0502020204030204" pitchFamily="34" charset="0"/>
                <a:cs typeface="Calibri" panose="020F0502020204030204" pitchFamily="34" charset="0"/>
              </a:rPr>
              <a:t>; members of this generation are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entering or are already experiencing later life.  </a:t>
            </a:r>
            <a:r>
              <a:rPr lang="en-US" sz="2800" dirty="0">
                <a:effectLst/>
              </a:rPr>
              <a:t>The Millennial age-cohort (born 1981-1996) is even larger, at 72.26 million in 2020.</a:t>
            </a: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Population aging isn’t only happening in the U.S. but is happening globally.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number of jobs in the field of aging will increase, as will the need for a well educated and trained workforce who can meet the opportunities and challenges of an aging society.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career in the field of aging can provide meaningful work, job security, and opportunities to serve in different roles throughout one’s career. </a:t>
            </a:r>
          </a:p>
          <a:p>
            <a:pPr marL="342900" marR="0" lvl="0" indent="-342900">
              <a:lnSpc>
                <a:spcPct val="115000"/>
              </a:lnSpc>
              <a:spcBef>
                <a:spcPts val="0"/>
              </a:spcBef>
              <a:spcAft>
                <a:spcPts val="0"/>
              </a:spcAft>
              <a:buFont typeface="+mj-lt"/>
              <a:buAutoNum type="arabicPeriod"/>
            </a:pP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15000"/>
              </a:lnSpc>
              <a:spcBef>
                <a:spcPts val="0"/>
              </a:spcBef>
              <a:spcAft>
                <a:spcPts val="0"/>
              </a:spcAft>
              <a:buFont typeface="+mj-lt"/>
              <a:buNone/>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TIP: You may want to add a slide here that presents demographics from your own state or local area.</a:t>
            </a:r>
            <a:endParaRPr lang="en-US" dirty="0"/>
          </a:p>
        </p:txBody>
      </p:sp>
      <p:sp>
        <p:nvSpPr>
          <p:cNvPr id="4" name="Slide Number Placeholder 3"/>
          <p:cNvSpPr>
            <a:spLocks noGrp="1"/>
          </p:cNvSpPr>
          <p:nvPr>
            <p:ph type="sldNum" sz="quarter" idx="5"/>
          </p:nvPr>
        </p:nvSpPr>
        <p:spPr/>
        <p:txBody>
          <a:bodyPr/>
          <a:lstStyle/>
          <a:p>
            <a:fld id="{11FCABA0-2B29-8048-A58F-FB4BD7D4CA41}" type="slidenum">
              <a:rPr lang="en-US" smtClean="0"/>
              <a:t>3</a:t>
            </a:fld>
            <a:endParaRPr lang="en-US" dirty="0"/>
          </a:p>
        </p:txBody>
      </p:sp>
    </p:spTree>
    <p:extLst>
      <p:ext uri="{BB962C8B-B14F-4D97-AF65-F5344CB8AC3E}">
        <p14:creationId xmlns:p14="http://schemas.microsoft.com/office/powerpoint/2010/main" val="1746749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dirty="0">
                <a:solidFill>
                  <a:srgbClr val="4D4D4D"/>
                </a:solidFill>
                <a:effectLst/>
                <a:latin typeface="Lato" panose="020F0502020204030203" pitchFamily="34" charset="0"/>
              </a:rPr>
              <a:t>The field of aging includes (but is not limited to!) careers that are intentionally focused on working with aging adults and founded on a gerontological perspective, such as long-term care supports and services, healthcare and end-of-life care, gerontological social work, aging advocacy and policy, community-based lifelong learning and recreation programs, and many other areas of application.  </a:t>
            </a:r>
          </a:p>
          <a:p>
            <a:pPr marL="171450" indent="-171450" algn="l">
              <a:buFont typeface="Arial" panose="020B0604020202020204" pitchFamily="34" charset="0"/>
              <a:buChar char="•"/>
            </a:pPr>
            <a:r>
              <a:rPr lang="en-US" b="0" i="0" dirty="0">
                <a:solidFill>
                  <a:srgbClr val="4D4D4D"/>
                </a:solidFill>
                <a:effectLst/>
                <a:latin typeface="Lato" panose="020F0502020204030203" pitchFamily="34" charset="0"/>
              </a:rPr>
              <a:t>There are an increasing number of non-gerontological career areas -- such as in interior design, transportation, fitness, travel, and hospitality – which consider older people as a potential "niche" to whom to market and deliver specialized services.</a:t>
            </a:r>
          </a:p>
          <a:p>
            <a:pPr marL="171450" marR="0" lvl="0" indent="-171450">
              <a:lnSpc>
                <a:spcPct val="115000"/>
              </a:lnSpc>
              <a:spcBef>
                <a:spcPts val="0"/>
              </a:spcBef>
              <a:spcAft>
                <a:spcPts val="0"/>
              </a:spcAft>
              <a:buFont typeface="Arial" panose="020B0604020202020204" pitchFamily="34" charset="0"/>
              <a:buChar char="•"/>
            </a:pPr>
            <a:r>
              <a:rPr lang="en-US" b="0" i="0" dirty="0">
                <a:solidFill>
                  <a:srgbClr val="4D4D4D"/>
                </a:solidFill>
                <a:effectLst/>
                <a:latin typeface="Lato" panose="020F0502020204030203" pitchFamily="34" charset="0"/>
              </a:rPr>
              <a:t>Geriatrics</a:t>
            </a:r>
            <a:r>
              <a:rPr lang="en-US" b="1" i="0" dirty="0">
                <a:solidFill>
                  <a:srgbClr val="4D4D4D"/>
                </a:solidFill>
                <a:effectLst/>
                <a:latin typeface="Lato" panose="020F0502020204030203" pitchFamily="34" charset="0"/>
              </a:rPr>
              <a:t> </a:t>
            </a:r>
            <a:r>
              <a:rPr lang="en-US" b="0" i="0" dirty="0">
                <a:solidFill>
                  <a:srgbClr val="4D4D4D"/>
                </a:solidFill>
                <a:effectLst/>
                <a:latin typeface="Lato" panose="020F0502020204030203" pitchFamily="34" charset="0"/>
              </a:rPr>
              <a:t>is also part of the Field of Aging landscape. </a:t>
            </a:r>
            <a:r>
              <a:rPr lang="en-US" sz="3600" b="0" dirty="0">
                <a:latin typeface="Garamond" charset="0"/>
              </a:rPr>
              <a:t>Geriatrics</a:t>
            </a:r>
            <a:r>
              <a:rPr lang="en-US" sz="3600" dirty="0">
                <a:latin typeface="Garamond" charset="0"/>
              </a:rPr>
              <a:t> focuses on: The study of health and disease in later life; and the comprehensive health care of older persons and the well-being of their informal caregiver. </a:t>
            </a:r>
          </a:p>
          <a:p>
            <a:pPr marL="457200" marR="0" lvl="1" indent="0">
              <a:lnSpc>
                <a:spcPct val="115000"/>
              </a:lnSpc>
              <a:spcBef>
                <a:spcPts val="0"/>
              </a:spcBef>
              <a:spcAft>
                <a:spcPts val="0"/>
              </a:spcAft>
              <a:buFont typeface="Symbol" panose="05050102010706020507" pitchFamily="18" charset="2"/>
              <a:buNone/>
            </a:pPr>
            <a:endParaRPr lang="en-US" sz="3600" dirty="0">
              <a:effectLst/>
              <a:latin typeface="Garamond" panose="02020404030301010803" pitchFamily="18" charset="0"/>
              <a:ea typeface="Calibri" panose="020F0502020204030204" pitchFamily="34" charset="0"/>
              <a:cs typeface="Times New Roman" panose="02020603050405020304" pitchFamily="18" charset="0"/>
            </a:endParaRPr>
          </a:p>
          <a:p>
            <a:pPr marL="171450" indent="-171450" algn="l">
              <a:buFont typeface="Arial" panose="020B0604020202020204" pitchFamily="34" charset="0"/>
              <a:buChar char="•"/>
            </a:pPr>
            <a:endParaRPr lang="en-US" sz="3600" dirty="0">
              <a:latin typeface="Garamond" charset="0"/>
            </a:endParaRPr>
          </a:p>
          <a:p>
            <a:pPr marL="171450" indent="-171450" algn="l">
              <a:buFont typeface="Arial" panose="020B0604020202020204" pitchFamily="34" charset="0"/>
              <a:buChar char="•"/>
            </a:pPr>
            <a:endParaRPr lang="en-US" b="0" i="0" dirty="0">
              <a:solidFill>
                <a:srgbClr val="4D4D4D"/>
              </a:solidFill>
              <a:effectLst/>
              <a:latin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11FCABA0-2B29-8048-A58F-FB4BD7D4CA41}" type="slidenum">
              <a:rPr lang="en-US" smtClean="0"/>
              <a:t>4</a:t>
            </a:fld>
            <a:endParaRPr lang="en-US" dirty="0"/>
          </a:p>
        </p:txBody>
      </p:sp>
    </p:spTree>
    <p:extLst>
      <p:ext uri="{BB962C8B-B14F-4D97-AF65-F5344CB8AC3E}">
        <p14:creationId xmlns:p14="http://schemas.microsoft.com/office/powerpoint/2010/main" val="3434523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a:spcBef>
                <a:spcPts val="0"/>
              </a:spcBef>
              <a:spcAft>
                <a:spcPts val="0"/>
              </a:spcAft>
              <a:buFont typeface="Arial" panose="020B0604020202020204" pitchFamily="34" charset="0"/>
              <a:buChar char="•"/>
            </a:pPr>
            <a:r>
              <a:rPr lang="en-US" sz="1800" b="0" i="0" dirty="0">
                <a:solidFill>
                  <a:srgbClr val="4D4D4D"/>
                </a:solidFill>
                <a:effectLst/>
                <a:latin typeface="Lato" panose="020F0502020204030203" pitchFamily="34" charset="0"/>
              </a:rPr>
              <a:t>Gerontology is commonly defined as the scientific study of aging, old age, and later life. The term “gerontology” is attributed to Metchnikoff, who first started using it in 1903. (Interestingly, it was a few years later when Nascher offered the term “geriatrics” to designate the medical specialty concerned with aging issues.)</a:t>
            </a:r>
          </a:p>
          <a:p>
            <a:pPr marL="285750" marR="0" indent="-285750" algn="l">
              <a:spcBef>
                <a:spcPts val="0"/>
              </a:spcBef>
              <a:spcAft>
                <a:spcPts val="0"/>
              </a:spcAft>
              <a:buFont typeface="Arial" panose="020B0604020202020204" pitchFamily="34" charset="0"/>
              <a:buChar char="•"/>
            </a:pPr>
            <a:r>
              <a:rPr lang="en-US" sz="1800" b="0" i="0" dirty="0">
                <a:solidFill>
                  <a:srgbClr val="4D4D4D"/>
                </a:solidFill>
                <a:effectLst/>
                <a:latin typeface="Lato" panose="020F0502020204030203" pitchFamily="34" charset="0"/>
              </a:rPr>
              <a:t>However, this definition of gerontology, while pithy and straightforward, belies the complexity of the field. </a:t>
            </a:r>
            <a:r>
              <a:rPr lang="en-US" sz="2800" b="0" i="0" dirty="0">
                <a:solidFill>
                  <a:srgbClr val="4D4D4D"/>
                </a:solidFill>
                <a:effectLst/>
                <a:latin typeface="Lato" panose="020F0502020204030203" pitchFamily="34" charset="0"/>
              </a:rPr>
              <a:t>Here are a few of the kinds of descriptions you might come across:</a:t>
            </a:r>
          </a:p>
          <a:p>
            <a:pPr lvl="1" algn="l">
              <a:buFont typeface="Arial" panose="020B0604020202020204" pitchFamily="34" charset="0"/>
              <a:buChar char="•"/>
            </a:pPr>
            <a:r>
              <a:rPr lang="en-US" sz="1800" b="0" i="0" dirty="0">
                <a:solidFill>
                  <a:srgbClr val="4D4D4D"/>
                </a:solidFill>
                <a:effectLst/>
                <a:latin typeface="Lato" panose="020F0502020204030203" pitchFamily="34" charset="0"/>
              </a:rPr>
              <a:t>Gerontology is the scientific study of aging, old age and later life.</a:t>
            </a:r>
            <a:endParaRPr lang="en-US" sz="1800" b="0" i="0" dirty="0">
              <a:solidFill>
                <a:srgbClr val="4D4D4D"/>
              </a:solidFill>
              <a:effectLst/>
              <a:latin typeface="Calibri" panose="020F0502020204030204" pitchFamily="34" charset="0"/>
            </a:endParaRPr>
          </a:p>
          <a:p>
            <a:pPr lvl="1" algn="l">
              <a:buFont typeface="Arial" panose="020B0604020202020204" pitchFamily="34" charset="0"/>
              <a:buChar char="•"/>
            </a:pPr>
            <a:r>
              <a:rPr lang="en-US" sz="1800" b="0" i="0" dirty="0">
                <a:solidFill>
                  <a:srgbClr val="4D4D4D"/>
                </a:solidFill>
                <a:effectLst/>
                <a:latin typeface="Lato" panose="020F0502020204030203" pitchFamily="34" charset="0"/>
              </a:rPr>
              <a:t>Gerontology is an area of healthcare (distinct from geriatrics) that focuses on the needs of older persons.</a:t>
            </a:r>
            <a:endParaRPr lang="en-US" sz="1800" b="0" i="0" dirty="0">
              <a:solidFill>
                <a:srgbClr val="4D4D4D"/>
              </a:solidFill>
              <a:effectLst/>
              <a:latin typeface="Calibri" panose="020F0502020204030204" pitchFamily="34" charset="0"/>
            </a:endParaRPr>
          </a:p>
          <a:p>
            <a:pPr lvl="1" algn="l">
              <a:buFont typeface="Arial" panose="020B0604020202020204" pitchFamily="34" charset="0"/>
              <a:buChar char="•"/>
            </a:pPr>
            <a:r>
              <a:rPr lang="en-US" sz="1800" b="0" i="0" dirty="0">
                <a:solidFill>
                  <a:srgbClr val="4D4D4D"/>
                </a:solidFill>
                <a:effectLst/>
                <a:latin typeface="Lato" panose="020F0502020204030203" pitchFamily="34" charset="0"/>
              </a:rPr>
              <a:t>Gerontology is a </a:t>
            </a:r>
            <a:r>
              <a:rPr lang="en-US" sz="1800" b="1" i="0" dirty="0">
                <a:solidFill>
                  <a:srgbClr val="4D4D4D"/>
                </a:solidFill>
                <a:effectLst/>
                <a:latin typeface="Lato" panose="020F0502020204030203" pitchFamily="34" charset="0"/>
              </a:rPr>
              <a:t>multidisciplinary </a:t>
            </a:r>
            <a:r>
              <a:rPr lang="en-US" sz="1800" b="0" i="0" dirty="0">
                <a:solidFill>
                  <a:srgbClr val="4D4D4D"/>
                </a:solidFill>
                <a:effectLst/>
                <a:latin typeface="Lato" panose="020F0502020204030203" pitchFamily="34" charset="0"/>
              </a:rPr>
              <a:t>field that includes perspectives on aging borrowed from other disciplines and professions, such as biology, psychology, sociology, epidemiology, public policy, nursing and social work.</a:t>
            </a:r>
            <a:endParaRPr lang="en-US" sz="1800" b="0" i="0" dirty="0">
              <a:solidFill>
                <a:srgbClr val="4D4D4D"/>
              </a:solidFill>
              <a:effectLst/>
              <a:latin typeface="Calibri" panose="020F0502020204030204" pitchFamily="34" charset="0"/>
            </a:endParaRPr>
          </a:p>
          <a:p>
            <a:pPr lvl="1" algn="l">
              <a:buFont typeface="Arial" panose="020B0604020202020204" pitchFamily="34" charset="0"/>
              <a:buChar char="•"/>
            </a:pPr>
            <a:r>
              <a:rPr lang="en-US" sz="1800" b="0" i="0" dirty="0">
                <a:solidFill>
                  <a:srgbClr val="4D4D4D"/>
                </a:solidFill>
                <a:effectLst/>
                <a:latin typeface="Lato" panose="020F0502020204030203" pitchFamily="34" charset="0"/>
              </a:rPr>
              <a:t>Gerontology is an </a:t>
            </a:r>
            <a:r>
              <a:rPr lang="en-US" sz="1800" b="1" i="0" dirty="0">
                <a:solidFill>
                  <a:srgbClr val="4D4D4D"/>
                </a:solidFill>
                <a:effectLst/>
                <a:latin typeface="Lato" panose="020F0502020204030203" pitchFamily="34" charset="0"/>
              </a:rPr>
              <a:t>interdisciplinary </a:t>
            </a:r>
            <a:r>
              <a:rPr lang="en-US" sz="1800" b="0" i="0" dirty="0">
                <a:solidFill>
                  <a:srgbClr val="4D4D4D"/>
                </a:solidFill>
                <a:effectLst/>
                <a:latin typeface="Lato" panose="020F0502020204030203" pitchFamily="34" charset="0"/>
              </a:rPr>
              <a:t>enterprise involving the integration of research, theory, and practice from across multiple disciplines.</a:t>
            </a:r>
            <a:endParaRPr lang="en-US" sz="1800" b="0" i="0" dirty="0">
              <a:solidFill>
                <a:srgbClr val="4D4D4D"/>
              </a:solidFill>
              <a:effectLst/>
              <a:latin typeface="Calibri" panose="020F0502020204030204" pitchFamily="34" charset="0"/>
            </a:endParaRPr>
          </a:p>
          <a:p>
            <a:pPr lvl="1" algn="l">
              <a:buFont typeface="Arial" panose="020B0604020202020204" pitchFamily="34" charset="0"/>
              <a:buChar char="•"/>
            </a:pPr>
            <a:r>
              <a:rPr lang="en-US" sz="1800" b="0" i="0" dirty="0">
                <a:solidFill>
                  <a:srgbClr val="4D4D4D"/>
                </a:solidFill>
                <a:effectLst/>
                <a:latin typeface="Lato" panose="020F0502020204030203" pitchFamily="34" charset="0"/>
              </a:rPr>
              <a:t>Gerontology is only in part a scientific endeavor; gerontology also includes perspectives from the arts and humanities in order to more deeply understand the lived experience of aging and old age.</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800" dirty="0">
                <a:effectLst/>
                <a:latin typeface="Times New Roman" panose="02020603050405020304" pitchFamily="18" charset="0"/>
                <a:ea typeface="Calibri" panose="020F0502020204030204" pitchFamily="34" charset="0"/>
              </a:rPr>
              <a:t>While human beings – and all living organisms – begin aging from the moment they come into existence, and while Gerontology acknowledges aging as a </a:t>
            </a:r>
            <a:r>
              <a:rPr lang="en-US" sz="1800" b="0" dirty="0">
                <a:effectLst/>
                <a:latin typeface="Times New Roman" panose="02020603050405020304" pitchFamily="18" charset="0"/>
                <a:ea typeface="Calibri" panose="020F0502020204030204" pitchFamily="34" charset="0"/>
              </a:rPr>
              <a:t>life-course</a:t>
            </a:r>
            <a:r>
              <a:rPr lang="en-US" sz="1800" b="1" dirty="0">
                <a:effectLst/>
                <a:latin typeface="Times New Roman" panose="02020603050405020304" pitchFamily="18" charset="0"/>
                <a:ea typeface="Calibri" panose="020F0502020204030204" pitchFamily="34" charset="0"/>
              </a:rPr>
              <a:t> </a:t>
            </a:r>
            <a:r>
              <a:rPr lang="en-US" sz="1800" dirty="0">
                <a:effectLst/>
                <a:latin typeface="Times New Roman" panose="02020603050405020304" pitchFamily="18" charset="0"/>
                <a:ea typeface="Calibri" panose="020F0502020204030204" pitchFamily="34" charset="0"/>
              </a:rPr>
              <a:t>experience, Gerontology focuses primarily on the issues of adult aging and later life.</a:t>
            </a:r>
          </a:p>
          <a:p>
            <a:pPr marL="285750" marR="0" lvl="0"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lang="en-US" sz="1800" dirty="0">
              <a:effectLst/>
              <a:latin typeface="Times New Roman" panose="02020603050405020304" pitchFamily="18" charset="0"/>
              <a:ea typeface="Calibri" panose="020F0502020204030204" pitchFamily="34" charset="0"/>
            </a:endParaRP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biopsychosocial perspective enables gerontologists to prevent or mitigate the cascade of effects that can occur when an older person experiences a major change or loss in one area of their life.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15000"/>
              </a:lnSpc>
              <a:spcBef>
                <a:spcPts val="0"/>
              </a:spcBef>
              <a:spcAft>
                <a:spcPts val="0"/>
              </a:spcAft>
              <a:buFont typeface="Arial" panose="020B0604020202020204" pitchFamily="34" charset="0"/>
              <a:buChar cha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Person-centered factors include sex, gender, and marital status, race, and ethnicity, ableness, isolation, socioeconomic status, and cultural factors including religion, spirituality, geographic origins, first language, etc.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15000"/>
              </a:lnSpc>
              <a:spcBef>
                <a:spcPts val="0"/>
              </a:spcBef>
              <a:spcAft>
                <a:spcPts val="0"/>
              </a:spcAft>
              <a:buFont typeface="Arial" panose="020B0604020202020204" pitchFamily="34" charset="0"/>
              <a:buChar cha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social determinants of health include income, housing and where people live, access to education, nutritious food, transportation, and health care, and employment opportunities and job choices.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Font typeface="Symbol" panose="05050102010706020507" pitchFamily="18" charset="2"/>
              <a:buNone/>
            </a:pPr>
            <a:br>
              <a:rPr lang="en-US" sz="1200" b="1" dirty="0">
                <a:effectLst/>
                <a:latin typeface="Calibri" panose="020F0502020204030204" pitchFamily="34" charset="0"/>
                <a:ea typeface="Calibri" panose="020F0502020204030204" pitchFamily="34" charset="0"/>
                <a:cs typeface="Calibri" panose="020F0502020204030204" pitchFamily="34" charset="0"/>
              </a:rPr>
            </a:b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1FCABA0-2B29-8048-A58F-FB4BD7D4CA41}" type="slidenum">
              <a:rPr lang="en-US" smtClean="0"/>
              <a:t>5</a:t>
            </a:fld>
            <a:endParaRPr lang="en-US" dirty="0"/>
          </a:p>
        </p:txBody>
      </p:sp>
    </p:spTree>
    <p:extLst>
      <p:ext uri="{BB962C8B-B14F-4D97-AF65-F5344CB8AC3E}">
        <p14:creationId xmlns:p14="http://schemas.microsoft.com/office/powerpoint/2010/main" val="398777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 with any profession, psychology, sociology, social work etc., a person needs advance education and training in order to qualify as a Gerontologist.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qualify as a “Gerontology Professional,” an undergraduate certificate, Associate or Bachelor’s degree in gerontology, aging studies, or related field is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qualify as a “Gerontologist,” a graduate degree at the Master’s or doctorate level in gerontology, aging studies, or related field is required.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1FCABA0-2B29-8048-A58F-FB4BD7D4CA41}" type="slidenum">
              <a:rPr lang="en-US" smtClean="0"/>
              <a:t>6</a:t>
            </a:fld>
            <a:endParaRPr lang="en-US" dirty="0"/>
          </a:p>
        </p:txBody>
      </p:sp>
    </p:spTree>
    <p:extLst>
      <p:ext uri="{BB962C8B-B14F-4D97-AF65-F5344CB8AC3E}">
        <p14:creationId xmlns:p14="http://schemas.microsoft.com/office/powerpoint/2010/main" val="1774920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D4D4D"/>
                </a:solidFill>
                <a:effectLst/>
                <a:latin typeface="Lato" panose="020F0502020204030203" pitchFamily="34" charset="0"/>
              </a:rPr>
              <a:t>Geriatrics</a:t>
            </a:r>
            <a:r>
              <a:rPr lang="en-US" b="1" i="0" dirty="0">
                <a:solidFill>
                  <a:srgbClr val="4D4D4D"/>
                </a:solidFill>
                <a:effectLst/>
                <a:latin typeface="Lato" panose="020F0502020204030203" pitchFamily="34" charset="0"/>
              </a:rPr>
              <a:t> </a:t>
            </a:r>
            <a:r>
              <a:rPr lang="en-US" b="0" i="0" dirty="0">
                <a:solidFill>
                  <a:srgbClr val="4D4D4D"/>
                </a:solidFill>
                <a:effectLst/>
                <a:latin typeface="Lato" panose="020F0502020204030203" pitchFamily="34" charset="0"/>
              </a:rPr>
              <a:t>is also part of the Field of Aging landscape.</a:t>
            </a:r>
            <a:r>
              <a:rPr lang="en-US" dirty="0"/>
              <a:t> Although people often confuse gerontology and geriatrics, it is important to recognize that geriatrics is a specialty within the broader field of aging. Just like pediatrics focuses on healthcare in babies and children, geriatrics focuses on </a:t>
            </a:r>
            <a:r>
              <a:rPr lang="en-US" sz="3600" dirty="0">
                <a:latin typeface="Garamond" charset="0"/>
              </a:rPr>
              <a:t>health and disease in later life; and the comprehensive health care of older persons. </a:t>
            </a:r>
          </a:p>
          <a:p>
            <a:pPr marL="800100" marR="0" lvl="1" indent="-342900">
              <a:lnSpc>
                <a:spcPct val="115000"/>
              </a:lnSpc>
              <a:spcBef>
                <a:spcPts val="0"/>
              </a:spcBef>
              <a:spcAft>
                <a:spcPts val="0"/>
              </a:spcAft>
              <a:buFont typeface="Symbol" panose="05050102010706020507" pitchFamily="18" charset="2"/>
              <a:buChar char=""/>
            </a:pPr>
            <a:r>
              <a:rPr lang="en-US" sz="3600" dirty="0">
                <a:effectLst/>
                <a:latin typeface="Garamond" panose="02020404030301010803" pitchFamily="18" charset="0"/>
                <a:ea typeface="Calibri" panose="020F0502020204030204" pitchFamily="34" charset="0"/>
                <a:cs typeface="Calibri" panose="020F0502020204030204" pitchFamily="34" charset="0"/>
              </a:rPr>
              <a:t>Geriatric professionals e.g., physicians (geriatricians) and geriatric nurses who have a credential or experience confirming they are qualified to specialize with older people.</a:t>
            </a:r>
          </a:p>
          <a:p>
            <a:pPr marL="800100" marR="0" lvl="1" indent="-342900">
              <a:lnSpc>
                <a:spcPct val="115000"/>
              </a:lnSpc>
              <a:spcBef>
                <a:spcPts val="0"/>
              </a:spcBef>
              <a:spcAft>
                <a:spcPts val="0"/>
              </a:spcAft>
              <a:buFont typeface="Symbol" panose="05050102010706020507" pitchFamily="18" charset="2"/>
              <a:buChar char=""/>
            </a:pPr>
            <a:r>
              <a:rPr lang="en-US" sz="3600" dirty="0">
                <a:effectLst/>
                <a:latin typeface="Garamond" panose="02020404030301010803" pitchFamily="18" charset="0"/>
                <a:ea typeface="Calibri" panose="020F0502020204030204" pitchFamily="34" charset="0"/>
                <a:cs typeface="Calibri" panose="020F0502020204030204" pitchFamily="34" charset="0"/>
              </a:rPr>
              <a:t>Geriatric specialists e.g., clinical psychologists, clinical social workers, and therapists who have specialized their practices to focus on older people.</a:t>
            </a:r>
            <a:endParaRPr lang="en-US" sz="3600" dirty="0">
              <a:effectLst/>
              <a:latin typeface="Garamond" panose="02020404030301010803"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1FCABA0-2B29-8048-A58F-FB4BD7D4CA41}" type="slidenum">
              <a:rPr lang="en-US" smtClean="0"/>
              <a:t>7</a:t>
            </a:fld>
            <a:endParaRPr lang="en-US" dirty="0"/>
          </a:p>
        </p:txBody>
      </p:sp>
    </p:spTree>
    <p:extLst>
      <p:ext uri="{BB962C8B-B14F-4D97-AF65-F5344CB8AC3E}">
        <p14:creationId xmlns:p14="http://schemas.microsoft.com/office/powerpoint/2010/main" val="4093545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Symbol" panose="05050102010706020507" pitchFamily="18" charset="2"/>
              <a:buChar char=""/>
            </a:pPr>
            <a:r>
              <a:rPr lang="en-US" sz="1200" dirty="0">
                <a:effectLst/>
                <a:latin typeface="Garamond" panose="02020404030301010803" pitchFamily="18" charset="0"/>
                <a:ea typeface="Calibri" panose="020F0502020204030204" pitchFamily="34" charset="0"/>
                <a:cs typeface="Calibri" panose="020F0502020204030204" pitchFamily="34" charset="0"/>
              </a:rPr>
              <a:t>Federal, state, and local governmenta</a:t>
            </a:r>
            <a:r>
              <a:rPr lang="en-US" sz="1200" dirty="0">
                <a:latin typeface="Garamond" panose="02020404030301010803" pitchFamily="18" charset="0"/>
                <a:ea typeface="Calibri" panose="020F0502020204030204" pitchFamily="34" charset="0"/>
                <a:cs typeface="Calibri" panose="020F0502020204030204" pitchFamily="34" charset="0"/>
              </a:rPr>
              <a:t>l</a:t>
            </a:r>
            <a:r>
              <a:rPr lang="en-US" sz="1200" dirty="0">
                <a:effectLst/>
                <a:latin typeface="Garamond" panose="02020404030301010803" pitchFamily="18" charset="0"/>
                <a:ea typeface="Calibri" panose="020F0502020204030204" pitchFamily="34" charset="0"/>
                <a:cs typeface="Calibri" panose="020F0502020204030204" pitchFamily="34" charset="0"/>
              </a:rPr>
              <a:t> agencies.</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dirty="0">
                <a:effectLst/>
                <a:latin typeface="Garamond" panose="02020404030301010803" pitchFamily="18" charset="0"/>
                <a:ea typeface="Calibri" panose="020F0502020204030204" pitchFamily="34" charset="0"/>
                <a:cs typeface="Calibri" panose="020F0502020204030204" pitchFamily="34" charset="0"/>
              </a:rPr>
              <a:t>Manufacturers and businesses that produce, market, and sell product designed specifically for the wants and needs of older people.</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dirty="0">
                <a:effectLst/>
                <a:latin typeface="Garamond" panose="02020404030301010803" pitchFamily="18" charset="0"/>
                <a:ea typeface="Calibri" panose="020F0502020204030204" pitchFamily="34" charset="0"/>
                <a:cs typeface="Calibri" panose="020F0502020204030204" pitchFamily="34" charset="0"/>
              </a:rPr>
              <a:t>Entrepreneurial ventures that provide programs and services to older people.</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dirty="0">
                <a:effectLst/>
                <a:latin typeface="Garamond" panose="02020404030301010803" pitchFamily="18" charset="0"/>
                <a:ea typeface="Calibri" panose="020F0502020204030204" pitchFamily="34" charset="0"/>
                <a:cs typeface="Calibri" panose="020F0502020204030204" pitchFamily="34" charset="0"/>
              </a:rPr>
              <a:t>Communities designed to meet the wants and needs older people living on their own. </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dirty="0">
                <a:effectLst/>
                <a:latin typeface="Garamond" panose="02020404030301010803" pitchFamily="18" charset="0"/>
                <a:ea typeface="Calibri" panose="020F0502020204030204" pitchFamily="34" charset="0"/>
                <a:cs typeface="Calibri" panose="020F0502020204030204" pitchFamily="34" charset="0"/>
              </a:rPr>
              <a:t>Residential facilities that provide older residents with assistance that enables them to live as independently as possible, safely.</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dirty="0">
                <a:effectLst/>
                <a:latin typeface="Garamond" panose="02020404030301010803" pitchFamily="18" charset="0"/>
                <a:ea typeface="Calibri" panose="020F0502020204030204" pitchFamily="34" charset="0"/>
                <a:cs typeface="Calibri" panose="020F0502020204030204" pitchFamily="34" charset="0"/>
              </a:rPr>
              <a:t>Nursing care facilities that provide medical care and assisted living facilities for older people who need a little support to live alone safely.</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dirty="0">
                <a:effectLst/>
                <a:latin typeface="Garamond" panose="02020404030301010803" pitchFamily="18" charset="0"/>
                <a:ea typeface="Calibri" panose="020F0502020204030204" pitchFamily="34" charset="0"/>
                <a:cs typeface="Calibri" panose="020F0502020204030204" pitchFamily="34" charset="0"/>
              </a:rPr>
              <a:t>Not for profit organizations that provide community, human service, religious, and professional development for professional in the field of aging.</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dirty="0">
                <a:effectLst/>
                <a:latin typeface="Garamond" panose="02020404030301010803" pitchFamily="18" charset="0"/>
                <a:ea typeface="Calibri" panose="020F0502020204030204" pitchFamily="34" charset="0"/>
                <a:cs typeface="Calibri" panose="020F0502020204030204" pitchFamily="34" charset="0"/>
              </a:rPr>
              <a:t>Academic, educational, and research settings.</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100" dirty="0">
                <a:effectLst/>
                <a:latin typeface="Garamond" panose="02020404030301010803" pitchFamily="18" charset="0"/>
                <a:ea typeface="Calibri" panose="020F0502020204030204" pitchFamily="34" charset="0"/>
                <a:cs typeface="Calibri" panose="020F0502020204030204" pitchFamily="34" charset="0"/>
              </a:rPr>
              <a:t> </a:t>
            </a:r>
            <a:endParaRPr lang="en-US" dirty="0"/>
          </a:p>
          <a:p>
            <a:endParaRPr lang="en-US" dirty="0"/>
          </a:p>
          <a:p>
            <a:r>
              <a:rPr lang="en-US" dirty="0"/>
              <a:t>Why pursue these opportunities? </a:t>
            </a:r>
          </a:p>
          <a:p>
            <a:pPr fontAlgn="auto">
              <a:lnSpc>
                <a:spcPct val="80000"/>
              </a:lnSpc>
              <a:spcBef>
                <a:spcPts val="2400"/>
              </a:spcBef>
              <a:spcAft>
                <a:spcPts val="0"/>
              </a:spcAft>
              <a:buFont typeface="Arial" panose="020B0604020202020204" pitchFamily="34" charset="0"/>
              <a:buChar char="•"/>
              <a:defRPr/>
            </a:pPr>
            <a:r>
              <a:rPr lang="en-US" dirty="0">
                <a:solidFill>
                  <a:srgbClr val="6E343A"/>
                </a:solidFill>
                <a:latin typeface="Garamond" charset="0"/>
                <a:ea typeface="+mn-ea"/>
              </a:rPr>
              <a:t>Broad career opportunities </a:t>
            </a:r>
          </a:p>
          <a:p>
            <a:pPr fontAlgn="auto">
              <a:lnSpc>
                <a:spcPct val="80000"/>
              </a:lnSpc>
              <a:spcBef>
                <a:spcPts val="2400"/>
              </a:spcBef>
              <a:spcAft>
                <a:spcPts val="0"/>
              </a:spcAft>
              <a:buFont typeface="Arial" panose="020B0604020202020204" pitchFamily="34" charset="0"/>
              <a:buChar char="•"/>
              <a:defRPr/>
            </a:pPr>
            <a:r>
              <a:rPr lang="en-US" dirty="0">
                <a:solidFill>
                  <a:srgbClr val="6E343A"/>
                </a:solidFill>
                <a:latin typeface="Garamond" charset="0"/>
              </a:rPr>
              <a:t>S</a:t>
            </a:r>
            <a:r>
              <a:rPr lang="en-US" dirty="0">
                <a:solidFill>
                  <a:srgbClr val="6E343A"/>
                </a:solidFill>
                <a:latin typeface="Garamond" charset="0"/>
                <a:ea typeface="+mn-ea"/>
              </a:rPr>
              <a:t>timulating and challenging field</a:t>
            </a:r>
          </a:p>
          <a:p>
            <a:pPr fontAlgn="auto">
              <a:lnSpc>
                <a:spcPct val="80000"/>
              </a:lnSpc>
              <a:spcBef>
                <a:spcPts val="2400"/>
              </a:spcBef>
              <a:spcAft>
                <a:spcPts val="0"/>
              </a:spcAft>
              <a:buFont typeface="Arial" panose="020B0604020202020204" pitchFamily="34" charset="0"/>
              <a:buChar char="•"/>
              <a:defRPr/>
            </a:pPr>
            <a:r>
              <a:rPr lang="en-US" dirty="0">
                <a:solidFill>
                  <a:srgbClr val="6E343A"/>
                </a:solidFill>
                <a:latin typeface="Garamond" charset="0"/>
              </a:rPr>
              <a:t>O</a:t>
            </a:r>
            <a:r>
              <a:rPr lang="en-US" dirty="0">
                <a:solidFill>
                  <a:srgbClr val="6E343A"/>
                </a:solidFill>
                <a:latin typeface="Garamond" charset="0"/>
                <a:ea typeface="+mn-ea"/>
              </a:rPr>
              <a:t>pportunities to collaborate across disciplines</a:t>
            </a:r>
          </a:p>
          <a:p>
            <a:pPr fontAlgn="auto">
              <a:lnSpc>
                <a:spcPct val="80000"/>
              </a:lnSpc>
              <a:spcBef>
                <a:spcPts val="2400"/>
              </a:spcBef>
              <a:spcAft>
                <a:spcPts val="0"/>
              </a:spcAft>
              <a:buFont typeface="Arial" panose="020B0604020202020204" pitchFamily="34" charset="0"/>
              <a:buChar char="•"/>
              <a:defRPr/>
            </a:pPr>
            <a:r>
              <a:rPr lang="en-US" dirty="0">
                <a:solidFill>
                  <a:srgbClr val="6E343A"/>
                </a:solidFill>
                <a:latin typeface="Garamond" charset="0"/>
                <a:ea typeface="+mn-ea"/>
              </a:rPr>
              <a:t>Potential to make a difference in society and in the lives of others</a:t>
            </a:r>
          </a:p>
          <a:p>
            <a:r>
              <a:rPr lang="en-US" dirty="0">
                <a:solidFill>
                  <a:srgbClr val="6E343A"/>
                </a:solidFill>
                <a:latin typeface="Garamond" charset="0"/>
              </a:rPr>
              <a:t> </a:t>
            </a:r>
          </a:p>
          <a:p>
            <a:r>
              <a:rPr lang="en-US" dirty="0">
                <a:solidFill>
                  <a:srgbClr val="6E343A"/>
                </a:solidFill>
                <a:latin typeface="Garamond" charset="0"/>
              </a:rPr>
              <a:t>Gerontology Professionals work both directly and indirectly with older people.</a:t>
            </a:r>
            <a:endParaRPr lang="en-US" dirty="0"/>
          </a:p>
          <a:p>
            <a:endParaRPr lang="en-US" dirty="0"/>
          </a:p>
        </p:txBody>
      </p:sp>
      <p:sp>
        <p:nvSpPr>
          <p:cNvPr id="4" name="Slide Number Placeholder 3"/>
          <p:cNvSpPr>
            <a:spLocks noGrp="1"/>
          </p:cNvSpPr>
          <p:nvPr>
            <p:ph type="sldNum" sz="quarter" idx="5"/>
          </p:nvPr>
        </p:nvSpPr>
        <p:spPr/>
        <p:txBody>
          <a:bodyPr/>
          <a:lstStyle/>
          <a:p>
            <a:fld id="{11FCABA0-2B29-8048-A58F-FB4BD7D4CA41}" type="slidenum">
              <a:rPr lang="en-US" smtClean="0"/>
              <a:t>8</a:t>
            </a:fld>
            <a:endParaRPr lang="en-US" dirty="0"/>
          </a:p>
        </p:txBody>
      </p:sp>
    </p:spTree>
    <p:extLst>
      <p:ext uri="{BB962C8B-B14F-4D97-AF65-F5344CB8AC3E}">
        <p14:creationId xmlns:p14="http://schemas.microsoft.com/office/powerpoint/2010/main" val="996827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Symbol" panose="05050102010706020507" pitchFamily="18" charset="2"/>
              <a:buChar char=""/>
            </a:pPr>
            <a:r>
              <a:rPr lang="en-US" sz="2400" b="1"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Developing</a:t>
            </a:r>
            <a:r>
              <a:rPr lang="en-US" sz="2400"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 and running programs for older people such as health promotion, life-long learning, or intergenerational programs.</a:t>
            </a:r>
            <a:endParaRPr lang="en-US" sz="2400" dirty="0">
              <a:effectLst/>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b="1"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Planning and facilitating </a:t>
            </a:r>
            <a:r>
              <a:rPr lang="en-US" sz="2400"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activities for older people at adult community centers, community agencies, or retirement communities.</a:t>
            </a:r>
            <a:endParaRPr lang="en-US" sz="2400" dirty="0">
              <a:effectLst/>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b="1"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Advocating</a:t>
            </a:r>
            <a:r>
              <a:rPr lang="en-US" sz="2400"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 with and on behalf of older individuals residing independently and older residents and patients in a variety of settings.</a:t>
            </a:r>
            <a:endParaRPr lang="en-US" sz="2400" dirty="0">
              <a:effectLst/>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b="1"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Providing</a:t>
            </a:r>
            <a:r>
              <a:rPr lang="en-US" sz="2400"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 case and care management services to older clients and their families: </a:t>
            </a:r>
            <a:endParaRPr lang="en-US" sz="2400" dirty="0">
              <a:effectLst/>
              <a:latin typeface="Garamond" panose="02020404030301010803" pitchFamily="18"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2400"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Counseling about caregiving, employment, death and dying, or mental health.</a:t>
            </a:r>
            <a:endParaRPr lang="en-US" sz="2400" dirty="0">
              <a:effectLst/>
              <a:latin typeface="Garamond" panose="02020404030301010803" pitchFamily="18"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2400"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Advising about estate planning, investments, and housing options such as independent living, assisted living, and skilled nursing care facilities.</a:t>
            </a:r>
            <a:endParaRPr lang="en-US" sz="2400" dirty="0">
              <a:effectLst/>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b="1" dirty="0">
                <a:solidFill>
                  <a:srgbClr val="000000"/>
                </a:solidFill>
                <a:latin typeface="Garamond" panose="02020404030301010803" pitchFamily="18" charset="0"/>
                <a:ea typeface="Calibri" panose="020F0502020204030204" pitchFamily="34" charset="0"/>
                <a:cs typeface="Calibri" panose="020F0502020204030204" pitchFamily="34" charset="0"/>
              </a:rPr>
              <a:t>P</a:t>
            </a:r>
            <a:r>
              <a:rPr lang="en-US" sz="2400" b="1"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roviding</a:t>
            </a:r>
            <a:r>
              <a:rPr lang="en-US" sz="2400"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 direct care to older persons in hospitals, clinics, nursing homes, or through adult day care or home care programs, with an appropriate credential or license.</a:t>
            </a:r>
            <a:endParaRPr lang="en-US" sz="2400" dirty="0">
              <a:solidFill>
                <a:srgbClr val="6E343A"/>
              </a:solidFill>
              <a:latin typeface="Garamond" charset="0"/>
            </a:endParaRPr>
          </a:p>
          <a:p>
            <a:endParaRPr lang="en-US" dirty="0"/>
          </a:p>
          <a:p>
            <a:r>
              <a:rPr lang="en-US" dirty="0"/>
              <a:t>Note: There are state-level regulations governing credentialing and licensure for some of these career areas. </a:t>
            </a:r>
          </a:p>
        </p:txBody>
      </p:sp>
      <p:sp>
        <p:nvSpPr>
          <p:cNvPr id="4" name="Slide Number Placeholder 3"/>
          <p:cNvSpPr>
            <a:spLocks noGrp="1"/>
          </p:cNvSpPr>
          <p:nvPr>
            <p:ph type="sldNum" sz="quarter" idx="5"/>
          </p:nvPr>
        </p:nvSpPr>
        <p:spPr/>
        <p:txBody>
          <a:bodyPr/>
          <a:lstStyle/>
          <a:p>
            <a:fld id="{11FCABA0-2B29-8048-A58F-FB4BD7D4CA41}" type="slidenum">
              <a:rPr lang="en-US" smtClean="0"/>
              <a:t>9</a:t>
            </a:fld>
            <a:endParaRPr lang="en-US" dirty="0"/>
          </a:p>
        </p:txBody>
      </p:sp>
    </p:spTree>
    <p:extLst>
      <p:ext uri="{BB962C8B-B14F-4D97-AF65-F5344CB8AC3E}">
        <p14:creationId xmlns:p14="http://schemas.microsoft.com/office/powerpoint/2010/main" val="4014321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Symbol" panose="05050102010706020507" pitchFamily="18" charset="2"/>
              <a:buChar char=""/>
            </a:pPr>
            <a:r>
              <a:rPr lang="en-US" sz="1200" b="1"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Conducting</a:t>
            </a:r>
            <a:r>
              <a:rPr lang="en-US" sz="1200"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 needs assessments to evaluate community-based programs and service delivery systems.</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b="1"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Planning and administering </a:t>
            </a:r>
            <a:r>
              <a:rPr lang="en-US" sz="1200"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community-based programs and services.</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b="1"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Teaching</a:t>
            </a:r>
            <a:r>
              <a:rPr lang="en-US" sz="1200"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 courses about aging to high school, college, and university students, health care professionals, and older people.</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b="1"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Advocating</a:t>
            </a:r>
            <a:r>
              <a:rPr lang="en-US" sz="1200"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 for policy change on behalf of aging issues and the older population before governmental bodies or in institutional settings.</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b="1"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Designing</a:t>
            </a:r>
            <a:r>
              <a:rPr lang="en-US" sz="1200"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 products to meet the special interests and needs of older persons.</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200" b="1"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Advising</a:t>
            </a:r>
            <a:r>
              <a:rPr lang="en-US" sz="1200"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 business, industry, and labor regarding older workers and consumers.</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p>
            <a:pPr marL="342900" indent="-342900">
              <a:lnSpc>
                <a:spcPct val="115000"/>
              </a:lnSpc>
              <a:buFont typeface="Symbol" panose="05050102010706020507" pitchFamily="18" charset="2"/>
              <a:buChar char=""/>
            </a:pPr>
            <a:r>
              <a:rPr lang="en-US" sz="1200" b="1"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Research and analysis </a:t>
            </a:r>
            <a:r>
              <a:rPr lang="en-US" sz="1200"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of issues related to aging and later life.</a:t>
            </a:r>
            <a:endParaRPr lang="en-US" sz="1200" dirty="0">
              <a:effectLst/>
              <a:latin typeface="Garamond" panose="02020404030301010803"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1FCABA0-2B29-8048-A58F-FB4BD7D4CA41}" type="slidenum">
              <a:rPr lang="en-US" smtClean="0"/>
              <a:t>10</a:t>
            </a:fld>
            <a:endParaRPr lang="en-US" dirty="0"/>
          </a:p>
        </p:txBody>
      </p:sp>
    </p:spTree>
    <p:extLst>
      <p:ext uri="{BB962C8B-B14F-4D97-AF65-F5344CB8AC3E}">
        <p14:creationId xmlns:p14="http://schemas.microsoft.com/office/powerpoint/2010/main" val="39204585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F4C9D9-9251-CD45-8D10-76EFF8951275}"/>
              </a:ext>
            </a:extLst>
          </p:cNvPr>
          <p:cNvSpPr/>
          <p:nvPr userDrawn="1"/>
        </p:nvSpPr>
        <p:spPr>
          <a:xfrm>
            <a:off x="0" y="6186240"/>
            <a:ext cx="12192000" cy="492400"/>
          </a:xfrm>
          <a:prstGeom prst="rect">
            <a:avLst/>
          </a:prstGeom>
          <a:solidFill>
            <a:srgbClr val="388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1">
            <a:extLst>
              <a:ext uri="{FF2B5EF4-FFF2-40B4-BE49-F238E27FC236}">
                <a16:creationId xmlns:a16="http://schemas.microsoft.com/office/drawing/2014/main" id="{E50620CB-311F-A74A-B90D-6A18AB72CDDE}"/>
              </a:ext>
            </a:extLst>
          </p:cNvPr>
          <p:cNvSpPr txBox="1">
            <a:spLocks/>
          </p:cNvSpPr>
          <p:nvPr userDrawn="1"/>
        </p:nvSpPr>
        <p:spPr>
          <a:xfrm>
            <a:off x="4380155" y="6249877"/>
            <a:ext cx="343169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Barlow Extra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chemeClr val="bg1"/>
                </a:solidFill>
                <a:latin typeface="Barlow SemiBold" pitchFamily="2" charset="77"/>
              </a:rPr>
              <a:t>CareersInAging.com   |   #CareersInAging</a:t>
            </a:r>
          </a:p>
        </p:txBody>
      </p:sp>
      <p:pic>
        <p:nvPicPr>
          <p:cNvPr id="11" name="Picture 10">
            <a:extLst>
              <a:ext uri="{FF2B5EF4-FFF2-40B4-BE49-F238E27FC236}">
                <a16:creationId xmlns:a16="http://schemas.microsoft.com/office/drawing/2014/main" id="{338D08E7-58DE-2D40-A691-26BF2806656B}"/>
              </a:ext>
            </a:extLst>
          </p:cNvPr>
          <p:cNvPicPr>
            <a:picLocks noChangeAspect="1"/>
          </p:cNvPicPr>
          <p:nvPr userDrawn="1"/>
        </p:nvPicPr>
        <p:blipFill>
          <a:blip r:embed="rId2"/>
          <a:stretch>
            <a:fillRect/>
          </a:stretch>
        </p:blipFill>
        <p:spPr>
          <a:xfrm>
            <a:off x="289952" y="6299967"/>
            <a:ext cx="1208840" cy="278695"/>
          </a:xfrm>
          <a:prstGeom prst="rect">
            <a:avLst/>
          </a:prstGeom>
        </p:spPr>
      </p:pic>
    </p:spTree>
    <p:extLst>
      <p:ext uri="{BB962C8B-B14F-4D97-AF65-F5344CB8AC3E}">
        <p14:creationId xmlns:p14="http://schemas.microsoft.com/office/powerpoint/2010/main" val="3834486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CE707-0B92-0A45-AFA0-7B836E7C0F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4261F2-0F07-3C4D-B3E8-68840825A0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FF59D00B-2928-EE46-B9A4-E08BCCE52DA9}"/>
              </a:ext>
            </a:extLst>
          </p:cNvPr>
          <p:cNvSpPr/>
          <p:nvPr userDrawn="1"/>
        </p:nvSpPr>
        <p:spPr>
          <a:xfrm>
            <a:off x="0" y="6186240"/>
            <a:ext cx="12192000" cy="492400"/>
          </a:xfrm>
          <a:prstGeom prst="rect">
            <a:avLst/>
          </a:prstGeom>
          <a:solidFill>
            <a:srgbClr val="388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
            <a:extLst>
              <a:ext uri="{FF2B5EF4-FFF2-40B4-BE49-F238E27FC236}">
                <a16:creationId xmlns:a16="http://schemas.microsoft.com/office/drawing/2014/main" id="{A2E3F2B9-15CD-C04C-AE1F-670188D05B5F}"/>
              </a:ext>
            </a:extLst>
          </p:cNvPr>
          <p:cNvSpPr txBox="1">
            <a:spLocks/>
          </p:cNvSpPr>
          <p:nvPr userDrawn="1"/>
        </p:nvSpPr>
        <p:spPr>
          <a:xfrm>
            <a:off x="4380155" y="6249877"/>
            <a:ext cx="343169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Barlow Extra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chemeClr val="bg1"/>
                </a:solidFill>
                <a:latin typeface="Barlow SemiBold" pitchFamily="2" charset="77"/>
              </a:rPr>
              <a:t>CareersInAging.com   |   #CareersInAging</a:t>
            </a:r>
          </a:p>
        </p:txBody>
      </p:sp>
      <p:pic>
        <p:nvPicPr>
          <p:cNvPr id="9" name="Picture 8">
            <a:extLst>
              <a:ext uri="{FF2B5EF4-FFF2-40B4-BE49-F238E27FC236}">
                <a16:creationId xmlns:a16="http://schemas.microsoft.com/office/drawing/2014/main" id="{18894499-E972-9B4E-AEDA-E731C3926797}"/>
              </a:ext>
            </a:extLst>
          </p:cNvPr>
          <p:cNvPicPr>
            <a:picLocks noChangeAspect="1"/>
          </p:cNvPicPr>
          <p:nvPr userDrawn="1"/>
        </p:nvPicPr>
        <p:blipFill>
          <a:blip r:embed="rId2"/>
          <a:stretch>
            <a:fillRect/>
          </a:stretch>
        </p:blipFill>
        <p:spPr>
          <a:xfrm>
            <a:off x="289952" y="6299967"/>
            <a:ext cx="1208840" cy="278695"/>
          </a:xfrm>
          <a:prstGeom prst="rect">
            <a:avLst/>
          </a:prstGeom>
        </p:spPr>
      </p:pic>
    </p:spTree>
    <p:extLst>
      <p:ext uri="{BB962C8B-B14F-4D97-AF65-F5344CB8AC3E}">
        <p14:creationId xmlns:p14="http://schemas.microsoft.com/office/powerpoint/2010/main" val="2448710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A5770C-BCE2-CC4B-BD11-D010055222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2019F8-471C-9D4D-B253-27399BCD19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20405043-EECE-E945-A46A-94417DEB8494}"/>
              </a:ext>
            </a:extLst>
          </p:cNvPr>
          <p:cNvSpPr/>
          <p:nvPr userDrawn="1"/>
        </p:nvSpPr>
        <p:spPr>
          <a:xfrm>
            <a:off x="0" y="6186240"/>
            <a:ext cx="12192000" cy="492400"/>
          </a:xfrm>
          <a:prstGeom prst="rect">
            <a:avLst/>
          </a:prstGeom>
          <a:solidFill>
            <a:srgbClr val="388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1">
            <a:extLst>
              <a:ext uri="{FF2B5EF4-FFF2-40B4-BE49-F238E27FC236}">
                <a16:creationId xmlns:a16="http://schemas.microsoft.com/office/drawing/2014/main" id="{C8E4025B-54C9-744B-8886-8A8662D4F161}"/>
              </a:ext>
            </a:extLst>
          </p:cNvPr>
          <p:cNvSpPr txBox="1">
            <a:spLocks/>
          </p:cNvSpPr>
          <p:nvPr userDrawn="1"/>
        </p:nvSpPr>
        <p:spPr>
          <a:xfrm>
            <a:off x="4380155" y="6249877"/>
            <a:ext cx="343169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Barlow Extra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chemeClr val="bg1"/>
                </a:solidFill>
                <a:latin typeface="Barlow SemiBold" pitchFamily="2" charset="77"/>
              </a:rPr>
              <a:t>CareersInAging.com   |   #CareersInAging</a:t>
            </a:r>
          </a:p>
        </p:txBody>
      </p:sp>
      <p:pic>
        <p:nvPicPr>
          <p:cNvPr id="9" name="Picture 8">
            <a:extLst>
              <a:ext uri="{FF2B5EF4-FFF2-40B4-BE49-F238E27FC236}">
                <a16:creationId xmlns:a16="http://schemas.microsoft.com/office/drawing/2014/main" id="{614626AC-0E8D-634F-8AF0-3BD539668DEF}"/>
              </a:ext>
            </a:extLst>
          </p:cNvPr>
          <p:cNvPicPr>
            <a:picLocks noChangeAspect="1"/>
          </p:cNvPicPr>
          <p:nvPr userDrawn="1"/>
        </p:nvPicPr>
        <p:blipFill>
          <a:blip r:embed="rId2"/>
          <a:stretch>
            <a:fillRect/>
          </a:stretch>
        </p:blipFill>
        <p:spPr>
          <a:xfrm>
            <a:off x="289952" y="6299967"/>
            <a:ext cx="1208840" cy="278695"/>
          </a:xfrm>
          <a:prstGeom prst="rect">
            <a:avLst/>
          </a:prstGeom>
        </p:spPr>
      </p:pic>
    </p:spTree>
    <p:extLst>
      <p:ext uri="{BB962C8B-B14F-4D97-AF65-F5344CB8AC3E}">
        <p14:creationId xmlns:p14="http://schemas.microsoft.com/office/powerpoint/2010/main" val="954929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214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560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6E3DE-6F8D-A040-9ED3-66A17BA225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9D158D-AD6F-F141-AFD7-D0B62C7817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0BA353-3BAA-054A-AE28-63EC5FADFA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60DC3278-96AE-A741-9811-3882BC714414}"/>
              </a:ext>
            </a:extLst>
          </p:cNvPr>
          <p:cNvSpPr/>
          <p:nvPr userDrawn="1"/>
        </p:nvSpPr>
        <p:spPr>
          <a:xfrm>
            <a:off x="0" y="6186240"/>
            <a:ext cx="12192000" cy="492400"/>
          </a:xfrm>
          <a:prstGeom prst="rect">
            <a:avLst/>
          </a:prstGeom>
          <a:solidFill>
            <a:srgbClr val="388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1">
            <a:extLst>
              <a:ext uri="{FF2B5EF4-FFF2-40B4-BE49-F238E27FC236}">
                <a16:creationId xmlns:a16="http://schemas.microsoft.com/office/drawing/2014/main" id="{D963E11E-E0D0-A440-B3D1-F727DA344635}"/>
              </a:ext>
            </a:extLst>
          </p:cNvPr>
          <p:cNvSpPr txBox="1">
            <a:spLocks/>
          </p:cNvSpPr>
          <p:nvPr userDrawn="1"/>
        </p:nvSpPr>
        <p:spPr>
          <a:xfrm>
            <a:off x="4380155" y="6249877"/>
            <a:ext cx="343169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Barlow Extra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chemeClr val="bg1"/>
                </a:solidFill>
                <a:latin typeface="Barlow SemiBold" pitchFamily="2" charset="77"/>
              </a:rPr>
              <a:t>CareersInAging.com   |   #CareersInAging</a:t>
            </a:r>
          </a:p>
        </p:txBody>
      </p:sp>
      <p:pic>
        <p:nvPicPr>
          <p:cNvPr id="13" name="Picture 12">
            <a:extLst>
              <a:ext uri="{FF2B5EF4-FFF2-40B4-BE49-F238E27FC236}">
                <a16:creationId xmlns:a16="http://schemas.microsoft.com/office/drawing/2014/main" id="{6BDD7D7B-EA1C-F94C-BDC3-DB48711A31BA}"/>
              </a:ext>
            </a:extLst>
          </p:cNvPr>
          <p:cNvPicPr>
            <a:picLocks noChangeAspect="1"/>
          </p:cNvPicPr>
          <p:nvPr userDrawn="1"/>
        </p:nvPicPr>
        <p:blipFill>
          <a:blip r:embed="rId2"/>
          <a:stretch>
            <a:fillRect/>
          </a:stretch>
        </p:blipFill>
        <p:spPr>
          <a:xfrm>
            <a:off x="289952" y="6299967"/>
            <a:ext cx="1208840" cy="278695"/>
          </a:xfrm>
          <a:prstGeom prst="rect">
            <a:avLst/>
          </a:prstGeom>
        </p:spPr>
      </p:pic>
    </p:spTree>
    <p:extLst>
      <p:ext uri="{BB962C8B-B14F-4D97-AF65-F5344CB8AC3E}">
        <p14:creationId xmlns:p14="http://schemas.microsoft.com/office/powerpoint/2010/main" val="263237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DB9F4-F578-2545-8A1A-24E9893F78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952D28-0036-1E4C-8EC6-B24A12591D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F3F9E9-E10B-084A-B6B0-DFFE1A9BC9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4FBCCC-881E-4949-B08E-C9A71BE037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205CD3-728F-0A47-A48E-B622470CE8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D5059D23-EBEB-334F-A613-7CFEDC0E778C}"/>
              </a:ext>
            </a:extLst>
          </p:cNvPr>
          <p:cNvSpPr/>
          <p:nvPr userDrawn="1"/>
        </p:nvSpPr>
        <p:spPr>
          <a:xfrm>
            <a:off x="0" y="6186240"/>
            <a:ext cx="12192000" cy="492400"/>
          </a:xfrm>
          <a:prstGeom prst="rect">
            <a:avLst/>
          </a:prstGeom>
          <a:solidFill>
            <a:srgbClr val="388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1">
            <a:extLst>
              <a:ext uri="{FF2B5EF4-FFF2-40B4-BE49-F238E27FC236}">
                <a16:creationId xmlns:a16="http://schemas.microsoft.com/office/drawing/2014/main" id="{A5D9C239-A790-6649-8A7D-8A94FFA3199B}"/>
              </a:ext>
            </a:extLst>
          </p:cNvPr>
          <p:cNvSpPr txBox="1">
            <a:spLocks/>
          </p:cNvSpPr>
          <p:nvPr userDrawn="1"/>
        </p:nvSpPr>
        <p:spPr>
          <a:xfrm>
            <a:off x="4380155" y="6249877"/>
            <a:ext cx="343169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Barlow Extra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chemeClr val="bg1"/>
                </a:solidFill>
                <a:latin typeface="Barlow SemiBold" pitchFamily="2" charset="77"/>
              </a:rPr>
              <a:t>CareersInAging.com   |   #CareersInAging</a:t>
            </a:r>
          </a:p>
        </p:txBody>
      </p:sp>
      <p:pic>
        <p:nvPicPr>
          <p:cNvPr id="15" name="Picture 14">
            <a:extLst>
              <a:ext uri="{FF2B5EF4-FFF2-40B4-BE49-F238E27FC236}">
                <a16:creationId xmlns:a16="http://schemas.microsoft.com/office/drawing/2014/main" id="{EB2CFFC7-5137-AC4A-AA51-E2676874260C}"/>
              </a:ext>
            </a:extLst>
          </p:cNvPr>
          <p:cNvPicPr>
            <a:picLocks noChangeAspect="1"/>
          </p:cNvPicPr>
          <p:nvPr userDrawn="1"/>
        </p:nvPicPr>
        <p:blipFill>
          <a:blip r:embed="rId2"/>
          <a:stretch>
            <a:fillRect/>
          </a:stretch>
        </p:blipFill>
        <p:spPr>
          <a:xfrm>
            <a:off x="289952" y="6299967"/>
            <a:ext cx="1208840" cy="278695"/>
          </a:xfrm>
          <a:prstGeom prst="rect">
            <a:avLst/>
          </a:prstGeom>
        </p:spPr>
      </p:pic>
    </p:spTree>
    <p:extLst>
      <p:ext uri="{BB962C8B-B14F-4D97-AF65-F5344CB8AC3E}">
        <p14:creationId xmlns:p14="http://schemas.microsoft.com/office/powerpoint/2010/main" val="2200552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29E91A-9A05-ED48-BC33-5E400E409C3E}"/>
              </a:ext>
            </a:extLst>
          </p:cNvPr>
          <p:cNvSpPr/>
          <p:nvPr userDrawn="1"/>
        </p:nvSpPr>
        <p:spPr>
          <a:xfrm>
            <a:off x="0" y="5985632"/>
            <a:ext cx="12192000" cy="547004"/>
          </a:xfrm>
          <a:prstGeom prst="rect">
            <a:avLst/>
          </a:prstGeom>
          <a:solidFill>
            <a:srgbClr val="388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6611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673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55141-CA21-6C45-B043-38F5F63196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1C3422-516E-B543-B491-88683D019B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D5F3BD-AB0E-CD4E-8A45-E6276773AF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F3BD3E19-25E0-1A46-85CB-D7E711C21DB9}"/>
              </a:ext>
            </a:extLst>
          </p:cNvPr>
          <p:cNvSpPr/>
          <p:nvPr userDrawn="1"/>
        </p:nvSpPr>
        <p:spPr>
          <a:xfrm>
            <a:off x="0" y="6186240"/>
            <a:ext cx="12192000" cy="492400"/>
          </a:xfrm>
          <a:prstGeom prst="rect">
            <a:avLst/>
          </a:prstGeom>
          <a:solidFill>
            <a:srgbClr val="388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
            <a:extLst>
              <a:ext uri="{FF2B5EF4-FFF2-40B4-BE49-F238E27FC236}">
                <a16:creationId xmlns:a16="http://schemas.microsoft.com/office/drawing/2014/main" id="{C77081C7-9B03-664E-B1E7-5A8BACAE8EBA}"/>
              </a:ext>
            </a:extLst>
          </p:cNvPr>
          <p:cNvSpPr txBox="1">
            <a:spLocks/>
          </p:cNvSpPr>
          <p:nvPr userDrawn="1"/>
        </p:nvSpPr>
        <p:spPr>
          <a:xfrm>
            <a:off x="4380155" y="6249877"/>
            <a:ext cx="343169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Barlow Extra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chemeClr val="bg1"/>
                </a:solidFill>
                <a:latin typeface="Barlow SemiBold" pitchFamily="2" charset="77"/>
              </a:rPr>
              <a:t>CareersInAging.com   |   #CareersInAging</a:t>
            </a:r>
          </a:p>
        </p:txBody>
      </p:sp>
      <p:pic>
        <p:nvPicPr>
          <p:cNvPr id="10" name="Picture 9">
            <a:extLst>
              <a:ext uri="{FF2B5EF4-FFF2-40B4-BE49-F238E27FC236}">
                <a16:creationId xmlns:a16="http://schemas.microsoft.com/office/drawing/2014/main" id="{2556995F-3ADE-324A-9762-BBEFD8D22F44}"/>
              </a:ext>
            </a:extLst>
          </p:cNvPr>
          <p:cNvPicPr>
            <a:picLocks noChangeAspect="1"/>
          </p:cNvPicPr>
          <p:nvPr userDrawn="1"/>
        </p:nvPicPr>
        <p:blipFill>
          <a:blip r:embed="rId2"/>
          <a:stretch>
            <a:fillRect/>
          </a:stretch>
        </p:blipFill>
        <p:spPr>
          <a:xfrm>
            <a:off x="289952" y="6299967"/>
            <a:ext cx="1208840" cy="278695"/>
          </a:xfrm>
          <a:prstGeom prst="rect">
            <a:avLst/>
          </a:prstGeom>
        </p:spPr>
      </p:pic>
    </p:spTree>
    <p:extLst>
      <p:ext uri="{BB962C8B-B14F-4D97-AF65-F5344CB8AC3E}">
        <p14:creationId xmlns:p14="http://schemas.microsoft.com/office/powerpoint/2010/main" val="481378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E2D3C-5572-D94C-8568-5882DF7CA5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E02CBB-6E7B-514D-8710-EB679DDBA7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6B61A47-039D-8740-8591-BDB921C9F1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9DCC4824-77EC-5C4D-B94E-5B93A633D28C}"/>
              </a:ext>
            </a:extLst>
          </p:cNvPr>
          <p:cNvSpPr/>
          <p:nvPr userDrawn="1"/>
        </p:nvSpPr>
        <p:spPr>
          <a:xfrm>
            <a:off x="0" y="6186240"/>
            <a:ext cx="12192000" cy="492400"/>
          </a:xfrm>
          <a:prstGeom prst="rect">
            <a:avLst/>
          </a:prstGeom>
          <a:solidFill>
            <a:srgbClr val="3885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
            <a:extLst>
              <a:ext uri="{FF2B5EF4-FFF2-40B4-BE49-F238E27FC236}">
                <a16:creationId xmlns:a16="http://schemas.microsoft.com/office/drawing/2014/main" id="{B1508B9B-CEF2-D14A-BC47-0CB523A3E587}"/>
              </a:ext>
            </a:extLst>
          </p:cNvPr>
          <p:cNvSpPr txBox="1">
            <a:spLocks/>
          </p:cNvSpPr>
          <p:nvPr userDrawn="1"/>
        </p:nvSpPr>
        <p:spPr>
          <a:xfrm>
            <a:off x="4380155" y="6249877"/>
            <a:ext cx="343169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tx1">
                    <a:tint val="75000"/>
                  </a:schemeClr>
                </a:solidFill>
                <a:latin typeface="Barlow ExtraBold"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chemeClr val="bg1"/>
                </a:solidFill>
                <a:latin typeface="Barlow SemiBold" pitchFamily="2" charset="77"/>
              </a:rPr>
              <a:t>CareersInAging.com   |   #CareersInAging</a:t>
            </a:r>
          </a:p>
        </p:txBody>
      </p:sp>
      <p:pic>
        <p:nvPicPr>
          <p:cNvPr id="10" name="Picture 9">
            <a:extLst>
              <a:ext uri="{FF2B5EF4-FFF2-40B4-BE49-F238E27FC236}">
                <a16:creationId xmlns:a16="http://schemas.microsoft.com/office/drawing/2014/main" id="{0298885B-C20F-AD4B-B99C-80A54724789A}"/>
              </a:ext>
            </a:extLst>
          </p:cNvPr>
          <p:cNvPicPr>
            <a:picLocks noChangeAspect="1"/>
          </p:cNvPicPr>
          <p:nvPr userDrawn="1"/>
        </p:nvPicPr>
        <p:blipFill>
          <a:blip r:embed="rId2"/>
          <a:stretch>
            <a:fillRect/>
          </a:stretch>
        </p:blipFill>
        <p:spPr>
          <a:xfrm>
            <a:off x="289952" y="6299967"/>
            <a:ext cx="1208840" cy="278695"/>
          </a:xfrm>
          <a:prstGeom prst="rect">
            <a:avLst/>
          </a:prstGeom>
        </p:spPr>
      </p:pic>
    </p:spTree>
    <p:extLst>
      <p:ext uri="{BB962C8B-B14F-4D97-AF65-F5344CB8AC3E}">
        <p14:creationId xmlns:p14="http://schemas.microsoft.com/office/powerpoint/2010/main" val="3612700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6984C5-6E8D-5949-89CC-ECD61E23EA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15B63D-055F-C644-8A2C-1BC4893FC4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B2658DF-3C02-8E43-900D-B728BBAA58F8}"/>
              </a:ext>
            </a:extLst>
          </p:cNvPr>
          <p:cNvSpPr>
            <a:spLocks noGrp="1"/>
          </p:cNvSpPr>
          <p:nvPr>
            <p:ph type="sldNum" sz="quarter" idx="4"/>
          </p:nvPr>
        </p:nvSpPr>
        <p:spPr>
          <a:xfrm>
            <a:off x="8156601" y="6356350"/>
            <a:ext cx="3651199" cy="365125"/>
          </a:xfrm>
          <a:prstGeom prst="rect">
            <a:avLst/>
          </a:prstGeom>
        </p:spPr>
        <p:txBody>
          <a:bodyPr vert="horz" lIns="91440" tIns="45720" rIns="91440" bIns="45720" rtlCol="0" anchor="ctr"/>
          <a:lstStyle>
            <a:lvl1pPr algn="r">
              <a:defRPr sz="1200" b="1" i="0">
                <a:solidFill>
                  <a:schemeClr val="tx1">
                    <a:tint val="75000"/>
                  </a:schemeClr>
                </a:solidFill>
                <a:latin typeface="Barlow ExtraBold" pitchFamily="2" charset="77"/>
              </a:defRPr>
            </a:lvl1pPr>
          </a:lstStyle>
          <a:p>
            <a:fld id="{9428AEAC-0E99-B542-9FB1-79CB0891D861}" type="slidenum">
              <a:rPr lang="en-US" smtClean="0"/>
              <a:pPr/>
              <a:t>‹#›</a:t>
            </a:fld>
            <a:endParaRPr lang="en-US" dirty="0"/>
          </a:p>
        </p:txBody>
      </p:sp>
    </p:spTree>
    <p:extLst>
      <p:ext uri="{BB962C8B-B14F-4D97-AF65-F5344CB8AC3E}">
        <p14:creationId xmlns:p14="http://schemas.microsoft.com/office/powerpoint/2010/main" val="3337726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hyperlink" Target="https://www.ncoa.org/" TargetMode="External"/><Relationship Id="rId3" Type="http://schemas.openxmlformats.org/officeDocument/2006/relationships/hyperlink" Target="http://www.asaging.org/" TargetMode="External"/><Relationship Id="rId7" Type="http://schemas.openxmlformats.org/officeDocument/2006/relationships/hyperlink" Target="http://www.nasuad.org/" TargetMode="External"/><Relationship Id="rId12" Type="http://schemas.openxmlformats.org/officeDocument/2006/relationships/hyperlink" Target="https://ifa.ngo/"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hyperlink" Target="http://www.n4a.org/" TargetMode="External"/><Relationship Id="rId11" Type="http://schemas.openxmlformats.org/officeDocument/2006/relationships/hyperlink" Target="https://www.un.org/en/global-issues/ageing" TargetMode="External"/><Relationship Id="rId5" Type="http://schemas.openxmlformats.org/officeDocument/2006/relationships/hyperlink" Target="https://www.geron.org/" TargetMode="External"/><Relationship Id="rId10" Type="http://schemas.openxmlformats.org/officeDocument/2006/relationships/hyperlink" Target="http://www.aoa.gov/" TargetMode="External"/><Relationship Id="rId4" Type="http://schemas.openxmlformats.org/officeDocument/2006/relationships/hyperlink" Target="http://www.aghe.org/" TargetMode="External"/><Relationship Id="rId9" Type="http://schemas.openxmlformats.org/officeDocument/2006/relationships/hyperlink" Target="https://www.nia.nih.gov/"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03B385-BA85-0741-AB9D-C2F3AA8E53B0}"/>
              </a:ext>
            </a:extLst>
          </p:cNvPr>
          <p:cNvPicPr>
            <a:picLocks noChangeAspect="1"/>
          </p:cNvPicPr>
          <p:nvPr/>
        </p:nvPicPr>
        <p:blipFill>
          <a:blip r:embed="rId2"/>
          <a:stretch>
            <a:fillRect/>
          </a:stretch>
        </p:blipFill>
        <p:spPr>
          <a:xfrm>
            <a:off x="807087" y="664578"/>
            <a:ext cx="3189049" cy="728135"/>
          </a:xfrm>
          <a:prstGeom prst="rect">
            <a:avLst/>
          </a:prstGeom>
        </p:spPr>
      </p:pic>
      <p:sp>
        <p:nvSpPr>
          <p:cNvPr id="6" name="TextBox 5">
            <a:extLst>
              <a:ext uri="{FF2B5EF4-FFF2-40B4-BE49-F238E27FC236}">
                <a16:creationId xmlns:a16="http://schemas.microsoft.com/office/drawing/2014/main" id="{28D4BEEC-D4A3-D341-B114-EC37CB77F13E}"/>
              </a:ext>
            </a:extLst>
          </p:cNvPr>
          <p:cNvSpPr txBox="1"/>
          <p:nvPr/>
        </p:nvSpPr>
        <p:spPr>
          <a:xfrm>
            <a:off x="5509665" y="6016710"/>
            <a:ext cx="6206551" cy="477054"/>
          </a:xfrm>
          <a:prstGeom prst="rect">
            <a:avLst/>
          </a:prstGeom>
          <a:noFill/>
        </p:spPr>
        <p:txBody>
          <a:bodyPr wrap="square" rtlCol="0">
            <a:spAutoFit/>
          </a:bodyPr>
          <a:lstStyle/>
          <a:p>
            <a:pPr algn="r"/>
            <a:r>
              <a:rPr lang="en-US" sz="2500" b="1" dirty="0">
                <a:solidFill>
                  <a:schemeClr val="bg1"/>
                </a:solidFill>
                <a:latin typeface="Calibri" panose="020F0502020204030204" pitchFamily="34" charset="0"/>
                <a:cs typeface="Calibri" panose="020F0502020204030204" pitchFamily="34" charset="0"/>
              </a:rPr>
              <a:t>CareersInAging.com   |   #CareersInAging</a:t>
            </a:r>
          </a:p>
        </p:txBody>
      </p:sp>
      <p:sp>
        <p:nvSpPr>
          <p:cNvPr id="7" name="TextBox 6">
            <a:extLst>
              <a:ext uri="{FF2B5EF4-FFF2-40B4-BE49-F238E27FC236}">
                <a16:creationId xmlns:a16="http://schemas.microsoft.com/office/drawing/2014/main" id="{304B6D13-394E-E642-AF29-11BB9D630B83}"/>
              </a:ext>
            </a:extLst>
          </p:cNvPr>
          <p:cNvSpPr txBox="1"/>
          <p:nvPr/>
        </p:nvSpPr>
        <p:spPr>
          <a:xfrm>
            <a:off x="736943" y="2207818"/>
            <a:ext cx="9990531" cy="1200329"/>
          </a:xfrm>
          <a:prstGeom prst="rect">
            <a:avLst/>
          </a:prstGeom>
          <a:noFill/>
        </p:spPr>
        <p:txBody>
          <a:bodyPr wrap="square" rtlCol="0">
            <a:spAutoFit/>
          </a:bodyPr>
          <a:lstStyle/>
          <a:p>
            <a:r>
              <a:rPr lang="en-US" sz="7200" b="1" dirty="0">
                <a:solidFill>
                  <a:srgbClr val="D03A3F"/>
                </a:solidFill>
                <a:latin typeface="Calibri" panose="020F0502020204030204" pitchFamily="34" charset="0"/>
                <a:cs typeface="Calibri" panose="020F0502020204030204" pitchFamily="34" charset="0"/>
              </a:rPr>
              <a:t>CELEBRATE! </a:t>
            </a:r>
            <a:endParaRPr lang="en-US" sz="6000" b="1" dirty="0">
              <a:solidFill>
                <a:srgbClr val="D03A3F"/>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97591723-7E8A-9343-849D-7191E9264884}"/>
              </a:ext>
            </a:extLst>
          </p:cNvPr>
          <p:cNvSpPr txBox="1"/>
          <p:nvPr/>
        </p:nvSpPr>
        <p:spPr>
          <a:xfrm>
            <a:off x="807087" y="4157337"/>
            <a:ext cx="7412019" cy="584775"/>
          </a:xfrm>
          <a:prstGeom prst="rect">
            <a:avLst/>
          </a:prstGeom>
          <a:noFill/>
        </p:spPr>
        <p:txBody>
          <a:bodyPr wrap="square" rtlCol="0">
            <a:spAutoFit/>
          </a:bodyPr>
          <a:lstStyle/>
          <a:p>
            <a:r>
              <a:rPr lang="en-US" sz="3200" dirty="0">
                <a:solidFill>
                  <a:schemeClr val="tx1">
                    <a:lumMod val="65000"/>
                    <a:lumOff val="35000"/>
                  </a:schemeClr>
                </a:solidFill>
                <a:latin typeface="Calibri" panose="020F0502020204030204" pitchFamily="34" charset="0"/>
                <a:cs typeface="Calibri" panose="020F0502020204030204" pitchFamily="34" charset="0"/>
              </a:rPr>
              <a:t>March 26 - April 1, 2023</a:t>
            </a:r>
          </a:p>
        </p:txBody>
      </p:sp>
      <p:sp>
        <p:nvSpPr>
          <p:cNvPr id="3" name="TextBox 2">
            <a:extLst>
              <a:ext uri="{FF2B5EF4-FFF2-40B4-BE49-F238E27FC236}">
                <a16:creationId xmlns:a16="http://schemas.microsoft.com/office/drawing/2014/main" id="{A62DD8BA-0A33-054F-8D7E-591866BB89D0}"/>
              </a:ext>
            </a:extLst>
          </p:cNvPr>
          <p:cNvSpPr txBox="1"/>
          <p:nvPr/>
        </p:nvSpPr>
        <p:spPr>
          <a:xfrm>
            <a:off x="741522" y="3141674"/>
            <a:ext cx="7990745" cy="1015663"/>
          </a:xfrm>
          <a:prstGeom prst="rect">
            <a:avLst/>
          </a:prstGeom>
          <a:noFill/>
        </p:spPr>
        <p:txBody>
          <a:bodyPr wrap="square" rtlCol="0">
            <a:spAutoFit/>
          </a:bodyPr>
          <a:lstStyle/>
          <a:p>
            <a:r>
              <a:rPr lang="en-US" sz="6000" b="1" dirty="0">
                <a:solidFill>
                  <a:srgbClr val="38859B"/>
                </a:solidFill>
                <a:latin typeface="Calibri" panose="020F0502020204030204" pitchFamily="34" charset="0"/>
                <a:cs typeface="Calibri" panose="020F0502020204030204" pitchFamily="34" charset="0"/>
              </a:rPr>
              <a:t>YOUR CAREER IN </a:t>
            </a:r>
            <a:r>
              <a:rPr lang="en-US" sz="6000" b="1" dirty="0">
                <a:solidFill>
                  <a:srgbClr val="D03A3F"/>
                </a:solidFill>
                <a:latin typeface="Calibri" panose="020F0502020204030204" pitchFamily="34" charset="0"/>
                <a:cs typeface="Calibri" panose="020F0502020204030204" pitchFamily="34" charset="0"/>
              </a:rPr>
              <a:t>AGING</a:t>
            </a:r>
            <a:endParaRPr lang="en-US" sz="6000" dirty="0"/>
          </a:p>
        </p:txBody>
      </p:sp>
    </p:spTree>
    <p:extLst>
      <p:ext uri="{BB962C8B-B14F-4D97-AF65-F5344CB8AC3E}">
        <p14:creationId xmlns:p14="http://schemas.microsoft.com/office/powerpoint/2010/main" val="3327261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273D74-BFC1-A64E-8FD8-6892EC5E64C6}"/>
              </a:ext>
            </a:extLst>
          </p:cNvPr>
          <p:cNvSpPr txBox="1"/>
          <p:nvPr/>
        </p:nvSpPr>
        <p:spPr>
          <a:xfrm>
            <a:off x="361502" y="102869"/>
            <a:ext cx="11628568" cy="646331"/>
          </a:xfrm>
          <a:prstGeom prst="rect">
            <a:avLst/>
          </a:prstGeom>
          <a:noFill/>
        </p:spPr>
        <p:txBody>
          <a:bodyPr wrap="square" rtlCol="0">
            <a:spAutoFit/>
          </a:bodyPr>
          <a:lstStyle/>
          <a:p>
            <a:r>
              <a:rPr lang="en-US" sz="3200" b="1" dirty="0">
                <a:solidFill>
                  <a:srgbClr val="D03A3F"/>
                </a:solidFill>
                <a:latin typeface="Garamond" panose="02020404030301010803" pitchFamily="18" charset="0"/>
                <a:cs typeface="Calibri" panose="020F0502020204030204" pitchFamily="34" charset="0"/>
              </a:rPr>
              <a:t>Gerontology </a:t>
            </a:r>
            <a:r>
              <a:rPr lang="en-US" sz="3600" b="1" dirty="0">
                <a:solidFill>
                  <a:srgbClr val="D03A3F"/>
                </a:solidFill>
                <a:latin typeface="Garamond" panose="02020404030301010803" pitchFamily="18" charset="0"/>
                <a:cs typeface="Calibri" panose="020F0502020204030204" pitchFamily="34" charset="0"/>
              </a:rPr>
              <a:t>Professionals</a:t>
            </a:r>
            <a:r>
              <a:rPr lang="en-US" sz="3200" b="1" dirty="0">
                <a:solidFill>
                  <a:srgbClr val="D03A3F"/>
                </a:solidFill>
                <a:latin typeface="Garamond" panose="02020404030301010803" pitchFamily="18" charset="0"/>
                <a:cs typeface="Calibri" panose="020F0502020204030204" pitchFamily="34" charset="0"/>
              </a:rPr>
              <a:t> Working Indirectly with Older People</a:t>
            </a:r>
          </a:p>
        </p:txBody>
      </p:sp>
      <p:sp>
        <p:nvSpPr>
          <p:cNvPr id="4" name="TextBox 3">
            <a:extLst>
              <a:ext uri="{FF2B5EF4-FFF2-40B4-BE49-F238E27FC236}">
                <a16:creationId xmlns:a16="http://schemas.microsoft.com/office/drawing/2014/main" id="{CB040961-C5CE-4D8D-BD5D-1B3B05C059C2}"/>
              </a:ext>
            </a:extLst>
          </p:cNvPr>
          <p:cNvSpPr txBox="1"/>
          <p:nvPr/>
        </p:nvSpPr>
        <p:spPr>
          <a:xfrm>
            <a:off x="1102469" y="629055"/>
            <a:ext cx="7230893" cy="5866221"/>
          </a:xfrm>
          <a:prstGeom prst="rect">
            <a:avLst/>
          </a:prstGeom>
          <a:noFill/>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pPr>
            <a:r>
              <a:rPr lang="en-US" sz="2400" b="1"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Conducting</a:t>
            </a:r>
            <a:r>
              <a:rPr lang="en-US" sz="2400"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 needs assessments</a:t>
            </a:r>
          </a:p>
          <a:p>
            <a:pPr marR="0" lvl="0">
              <a:lnSpc>
                <a:spcPct val="115000"/>
              </a:lnSpc>
              <a:spcBef>
                <a:spcPts val="0"/>
              </a:spcBef>
              <a:spcAft>
                <a:spcPts val="0"/>
              </a:spcAft>
            </a:pPr>
            <a:endParaRPr lang="en-US" sz="2400" dirty="0">
              <a:effectLst/>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b="1"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Planning and administering </a:t>
            </a:r>
            <a:r>
              <a:rPr lang="en-US" sz="2400"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programs and services</a:t>
            </a:r>
          </a:p>
          <a:p>
            <a:pPr marR="0" lvl="0">
              <a:lnSpc>
                <a:spcPct val="115000"/>
              </a:lnSpc>
              <a:spcBef>
                <a:spcPts val="0"/>
              </a:spcBef>
              <a:spcAft>
                <a:spcPts val="0"/>
              </a:spcAft>
            </a:pPr>
            <a:endParaRPr lang="en-US" sz="2400" dirty="0">
              <a:effectLst/>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b="1"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Teaching</a:t>
            </a:r>
            <a:r>
              <a:rPr lang="en-US" sz="2400"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 courses about aging </a:t>
            </a:r>
          </a:p>
          <a:p>
            <a:pPr marL="342900" marR="0" lvl="0" indent="-342900">
              <a:lnSpc>
                <a:spcPct val="115000"/>
              </a:lnSpc>
              <a:spcBef>
                <a:spcPts val="0"/>
              </a:spcBef>
              <a:spcAft>
                <a:spcPts val="0"/>
              </a:spcAft>
              <a:buFont typeface="Symbol" panose="05050102010706020507" pitchFamily="18" charset="2"/>
              <a:buChar char=""/>
            </a:pPr>
            <a:endParaRPr lang="en-US" sz="2400" b="1" dirty="0">
              <a:solidFill>
                <a:srgbClr val="000000"/>
              </a:solidFill>
              <a:latin typeface="Garamond" panose="02020404030301010803" pitchFamily="18" charset="0"/>
              <a:ea typeface="Calibri" panose="020F0502020204030204" pitchFamily="34" charset="0"/>
              <a:cs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2400" b="1"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Advocating</a:t>
            </a:r>
            <a:r>
              <a:rPr lang="en-US" sz="2400"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 for policy change</a:t>
            </a:r>
          </a:p>
          <a:p>
            <a:pPr marL="342900" marR="0" lvl="0" indent="-342900">
              <a:lnSpc>
                <a:spcPct val="115000"/>
              </a:lnSpc>
              <a:spcBef>
                <a:spcPts val="0"/>
              </a:spcBef>
              <a:spcAft>
                <a:spcPts val="0"/>
              </a:spcAft>
              <a:buFont typeface="Symbol" panose="05050102010706020507" pitchFamily="18" charset="2"/>
              <a:buChar char=""/>
            </a:pPr>
            <a:endParaRPr lang="en-US" sz="2400" b="1" dirty="0">
              <a:solidFill>
                <a:srgbClr val="000000"/>
              </a:solidFill>
              <a:latin typeface="Garamond" panose="02020404030301010803" pitchFamily="18" charset="0"/>
              <a:ea typeface="Calibri" panose="020F0502020204030204" pitchFamily="34" charset="0"/>
              <a:cs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2400" b="1"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Designing</a:t>
            </a:r>
            <a:r>
              <a:rPr lang="en-US" sz="2400"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 products </a:t>
            </a:r>
          </a:p>
          <a:p>
            <a:pPr marL="342900" marR="0" lvl="0" indent="-342900">
              <a:lnSpc>
                <a:spcPct val="115000"/>
              </a:lnSpc>
              <a:spcBef>
                <a:spcPts val="0"/>
              </a:spcBef>
              <a:spcAft>
                <a:spcPts val="0"/>
              </a:spcAft>
              <a:buFont typeface="Symbol" panose="05050102010706020507" pitchFamily="18" charset="2"/>
              <a:buChar char=""/>
            </a:pPr>
            <a:endParaRPr lang="en-US" sz="2400" b="1" dirty="0">
              <a:solidFill>
                <a:srgbClr val="000000"/>
              </a:solidFill>
              <a:latin typeface="Garamond" panose="02020404030301010803" pitchFamily="18" charset="0"/>
              <a:ea typeface="Calibri" panose="020F0502020204030204" pitchFamily="34" charset="0"/>
              <a:cs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2400" b="1"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Advising</a:t>
            </a:r>
            <a:r>
              <a:rPr lang="en-US" sz="2400"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 businesses and other entities</a:t>
            </a:r>
            <a:endParaRPr lang="en-US" sz="2400" dirty="0">
              <a:solidFill>
                <a:srgbClr val="000000"/>
              </a:solidFill>
              <a:latin typeface="Garamond" panose="02020404030301010803" pitchFamily="18" charset="0"/>
              <a:ea typeface="Calibri" panose="020F0502020204030204" pitchFamily="34" charset="0"/>
              <a:cs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endParaRPr lang="en-US" sz="2400" dirty="0">
              <a:effectLst/>
              <a:latin typeface="Garamond" panose="02020404030301010803" pitchFamily="18" charset="0"/>
              <a:ea typeface="Calibri" panose="020F0502020204030204" pitchFamily="34" charset="0"/>
              <a:cs typeface="Times New Roman" panose="02020603050405020304" pitchFamily="18" charset="0"/>
            </a:endParaRPr>
          </a:p>
          <a:p>
            <a:pPr marL="342900" indent="-342900">
              <a:lnSpc>
                <a:spcPct val="115000"/>
              </a:lnSpc>
              <a:buFont typeface="Symbol" panose="05050102010706020507" pitchFamily="18" charset="2"/>
              <a:buChar char=""/>
            </a:pPr>
            <a:r>
              <a:rPr lang="en-US" sz="2400" b="1"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Researching </a:t>
            </a:r>
            <a:r>
              <a:rPr lang="en-US" sz="2400"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aging issues</a:t>
            </a:r>
            <a:endParaRPr lang="en-US" sz="2400" dirty="0">
              <a:effectLst/>
              <a:latin typeface="Garamond" panose="02020404030301010803" pitchFamily="18" charset="0"/>
              <a:ea typeface="Calibri" panose="020F0502020204030204" pitchFamily="34" charset="0"/>
              <a:cs typeface="Times New Roman" panose="02020603050405020304" pitchFamily="18" charset="0"/>
            </a:endParaRPr>
          </a:p>
          <a:p>
            <a:pPr fontAlgn="auto">
              <a:lnSpc>
                <a:spcPct val="80000"/>
              </a:lnSpc>
              <a:spcAft>
                <a:spcPts val="0"/>
              </a:spcAft>
              <a:defRPr/>
            </a:pPr>
            <a:endParaRPr lang="en-US" sz="2000" dirty="0">
              <a:solidFill>
                <a:srgbClr val="6E343A"/>
              </a:solidFill>
              <a:ea typeface="+mn-ea"/>
            </a:endParaRPr>
          </a:p>
        </p:txBody>
      </p:sp>
    </p:spTree>
    <p:extLst>
      <p:ext uri="{BB962C8B-B14F-4D97-AF65-F5344CB8AC3E}">
        <p14:creationId xmlns:p14="http://schemas.microsoft.com/office/powerpoint/2010/main" val="2803412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273D74-BFC1-A64E-8FD8-6892EC5E64C6}"/>
              </a:ext>
            </a:extLst>
          </p:cNvPr>
          <p:cNvSpPr txBox="1"/>
          <p:nvPr/>
        </p:nvSpPr>
        <p:spPr>
          <a:xfrm>
            <a:off x="421532" y="97278"/>
            <a:ext cx="11179918" cy="646331"/>
          </a:xfrm>
          <a:prstGeom prst="rect">
            <a:avLst/>
          </a:prstGeom>
          <a:noFill/>
        </p:spPr>
        <p:txBody>
          <a:bodyPr wrap="square" rtlCol="0">
            <a:spAutoFit/>
          </a:bodyPr>
          <a:lstStyle/>
          <a:p>
            <a:r>
              <a:rPr lang="en-US" sz="3600" b="1" dirty="0">
                <a:solidFill>
                  <a:srgbClr val="D03A3F"/>
                </a:solidFill>
                <a:latin typeface="Garamond" panose="02020404030301010803" pitchFamily="18" charset="0"/>
                <a:cs typeface="Calibri" panose="020F0502020204030204" pitchFamily="34" charset="0"/>
              </a:rPr>
              <a:t>Educational Pathways in Gerontology</a:t>
            </a:r>
          </a:p>
        </p:txBody>
      </p:sp>
      <p:sp>
        <p:nvSpPr>
          <p:cNvPr id="5" name="TextBox 4">
            <a:extLst>
              <a:ext uri="{FF2B5EF4-FFF2-40B4-BE49-F238E27FC236}">
                <a16:creationId xmlns:a16="http://schemas.microsoft.com/office/drawing/2014/main" id="{0779D90F-3D80-458E-B53C-916B31893008}"/>
              </a:ext>
            </a:extLst>
          </p:cNvPr>
          <p:cNvSpPr txBox="1"/>
          <p:nvPr/>
        </p:nvSpPr>
        <p:spPr>
          <a:xfrm>
            <a:off x="722672" y="1031132"/>
            <a:ext cx="11294230" cy="4943597"/>
          </a:xfrm>
          <a:prstGeom prst="rect">
            <a:avLst/>
          </a:prstGeom>
          <a:noFill/>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pPr>
            <a:r>
              <a:rPr lang="en-US" sz="2400" b="1" dirty="0">
                <a:effectLst/>
                <a:latin typeface="Garamond" panose="02020404030301010803" pitchFamily="18" charset="0"/>
                <a:ea typeface="Calibri" panose="020F0502020204030204" pitchFamily="34" charset="0"/>
                <a:cs typeface="Calibri" panose="020F0502020204030204" pitchFamily="34" charset="0"/>
              </a:rPr>
              <a:t>Community Colleges</a:t>
            </a:r>
            <a:endParaRPr lang="en-US" sz="2400" b="1" dirty="0">
              <a:effectLst/>
              <a:latin typeface="Garamond" panose="02020404030301010803" pitchFamily="18"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2400" dirty="0">
                <a:effectLst/>
                <a:latin typeface="Garamond" panose="02020404030301010803" pitchFamily="18" charset="0"/>
                <a:ea typeface="Calibri" panose="020F0502020204030204" pitchFamily="34" charset="0"/>
                <a:cs typeface="Calibri" panose="020F0502020204030204" pitchFamily="34" charset="0"/>
              </a:rPr>
              <a:t>Associate of Art/Science (occupational and/or transfer degrees)  </a:t>
            </a:r>
            <a:endParaRPr lang="en-US" sz="2400" dirty="0">
              <a:effectLst/>
              <a:latin typeface="Garamond" panose="02020404030301010803" pitchFamily="18"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2400" dirty="0">
                <a:effectLst/>
                <a:latin typeface="Garamond" panose="02020404030301010803" pitchFamily="18" charset="0"/>
                <a:ea typeface="Calibri" panose="020F0502020204030204" pitchFamily="34" charset="0"/>
                <a:cs typeface="Calibri" panose="020F0502020204030204" pitchFamily="34" charset="0"/>
              </a:rPr>
              <a:t>Undergraduate and Continuing Education Certificates</a:t>
            </a:r>
            <a:endParaRPr lang="en-US" sz="2400" dirty="0">
              <a:effectLst/>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b="1" dirty="0">
                <a:effectLst/>
                <a:latin typeface="Garamond" panose="02020404030301010803" pitchFamily="18" charset="0"/>
                <a:ea typeface="Calibri" panose="020F0502020204030204" pitchFamily="34" charset="0"/>
                <a:cs typeface="Calibri" panose="020F0502020204030204" pitchFamily="34" charset="0"/>
              </a:rPr>
              <a:t>Four-Year </a:t>
            </a:r>
            <a:r>
              <a:rPr lang="en-US" sz="2400" b="1" dirty="0">
                <a:latin typeface="Garamond" panose="02020404030301010803" pitchFamily="18" charset="0"/>
                <a:ea typeface="Calibri" panose="020F0502020204030204" pitchFamily="34" charset="0"/>
                <a:cs typeface="Calibri" panose="020F0502020204030204" pitchFamily="34" charset="0"/>
              </a:rPr>
              <a:t>Colleges and </a:t>
            </a:r>
            <a:r>
              <a:rPr lang="en-US" sz="2400" b="1" dirty="0">
                <a:effectLst/>
                <a:latin typeface="Garamond" panose="02020404030301010803" pitchFamily="18" charset="0"/>
                <a:ea typeface="Calibri" panose="020F0502020204030204" pitchFamily="34" charset="0"/>
                <a:cs typeface="Calibri" panose="020F0502020204030204" pitchFamily="34" charset="0"/>
              </a:rPr>
              <a:t>Universities</a:t>
            </a:r>
            <a:endParaRPr lang="en-US" sz="2400" b="1" dirty="0">
              <a:effectLst/>
              <a:latin typeface="Garamond" panose="02020404030301010803" pitchFamily="18"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2400" dirty="0">
                <a:effectLst/>
                <a:latin typeface="Garamond" panose="02020404030301010803" pitchFamily="18" charset="0"/>
                <a:ea typeface="Calibri" panose="020F0502020204030204" pitchFamily="34" charset="0"/>
                <a:cs typeface="Calibri" panose="020F0502020204030204" pitchFamily="34" charset="0"/>
              </a:rPr>
              <a:t>Bachelor of Art/Science (majors and/or minors)</a:t>
            </a:r>
            <a:endParaRPr lang="en-US" sz="2400" dirty="0">
              <a:effectLst/>
              <a:latin typeface="Garamond" panose="02020404030301010803" pitchFamily="18"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2400" dirty="0">
                <a:effectLst/>
                <a:latin typeface="Garamond" panose="02020404030301010803" pitchFamily="18" charset="0"/>
                <a:ea typeface="Calibri" panose="020F0502020204030204" pitchFamily="34" charset="0"/>
                <a:cs typeface="Calibri" panose="020F0502020204030204" pitchFamily="34" charset="0"/>
              </a:rPr>
              <a:t>Certificates</a:t>
            </a:r>
            <a:endParaRPr lang="en-US" sz="2400" dirty="0">
              <a:effectLst/>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b="1" dirty="0">
                <a:effectLst/>
                <a:latin typeface="Garamond" panose="02020404030301010803" pitchFamily="18" charset="0"/>
                <a:ea typeface="Calibri" panose="020F0502020204030204" pitchFamily="34" charset="0"/>
                <a:cs typeface="Calibri" panose="020F0502020204030204" pitchFamily="34" charset="0"/>
              </a:rPr>
              <a:t>University Graduate Schools </a:t>
            </a:r>
            <a:endParaRPr lang="en-US" sz="2400" b="1" dirty="0">
              <a:effectLst/>
              <a:latin typeface="Garamond" panose="02020404030301010803" pitchFamily="18"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2400" dirty="0">
                <a:effectLst/>
                <a:latin typeface="Garamond" panose="02020404030301010803" pitchFamily="18" charset="0"/>
                <a:ea typeface="Calibri" panose="020F0502020204030204" pitchFamily="34" charset="0"/>
                <a:cs typeface="Calibri" panose="020F0502020204030204" pitchFamily="34" charset="0"/>
              </a:rPr>
              <a:t>Master of Art/Science </a:t>
            </a:r>
            <a:endParaRPr lang="en-US" sz="2400" dirty="0">
              <a:effectLst/>
              <a:latin typeface="Garamond" panose="02020404030301010803" pitchFamily="18"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2400" dirty="0">
                <a:effectLst/>
                <a:latin typeface="Garamond" panose="02020404030301010803" pitchFamily="18" charset="0"/>
                <a:ea typeface="Calibri" panose="020F0502020204030204" pitchFamily="34" charset="0"/>
                <a:cs typeface="Calibri" panose="020F0502020204030204" pitchFamily="34" charset="0"/>
              </a:rPr>
              <a:t>Doctorate (PhD) </a:t>
            </a:r>
            <a:endParaRPr lang="en-US" sz="2400" dirty="0">
              <a:effectLst/>
              <a:latin typeface="Garamond" panose="02020404030301010803" pitchFamily="18"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1000"/>
              </a:spcAft>
              <a:buFont typeface="Courier New" panose="02070309020205020404" pitchFamily="49" charset="0"/>
              <a:buChar char="o"/>
            </a:pPr>
            <a:r>
              <a:rPr lang="en-US" sz="2400" dirty="0">
                <a:effectLst/>
                <a:latin typeface="Garamond" panose="02020404030301010803" pitchFamily="18" charset="0"/>
                <a:ea typeface="Calibri" panose="020F0502020204030204" pitchFamily="34" charset="0"/>
                <a:cs typeface="Calibri" panose="020F0502020204030204" pitchFamily="34" charset="0"/>
              </a:rPr>
              <a:t>Graduate Certificates</a:t>
            </a:r>
          </a:p>
          <a:p>
            <a:pPr>
              <a:lnSpc>
                <a:spcPct val="115000"/>
              </a:lnSpc>
              <a:spcAft>
                <a:spcPts val="1000"/>
              </a:spcAft>
            </a:pPr>
            <a:r>
              <a:rPr lang="en-US" sz="2400" b="1" dirty="0">
                <a:effectLst/>
                <a:latin typeface="Garamond" panose="02020404030301010803" pitchFamily="18" charset="0"/>
                <a:ea typeface="Calibri" panose="020F0502020204030204" pitchFamily="34" charset="0"/>
                <a:cs typeface="Times New Roman" panose="02020603050405020304" pitchFamily="18" charset="0"/>
              </a:rPr>
              <a:t>To search for current Gerontology programs, go to: https://www.aghedirectory.org/</a:t>
            </a:r>
          </a:p>
        </p:txBody>
      </p:sp>
    </p:spTree>
    <p:extLst>
      <p:ext uri="{BB962C8B-B14F-4D97-AF65-F5344CB8AC3E}">
        <p14:creationId xmlns:p14="http://schemas.microsoft.com/office/powerpoint/2010/main" val="2358875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273D74-BFC1-A64E-8FD8-6892EC5E64C6}"/>
              </a:ext>
            </a:extLst>
          </p:cNvPr>
          <p:cNvSpPr txBox="1"/>
          <p:nvPr/>
        </p:nvSpPr>
        <p:spPr>
          <a:xfrm>
            <a:off x="256112" y="249265"/>
            <a:ext cx="10620823" cy="646331"/>
          </a:xfrm>
          <a:prstGeom prst="rect">
            <a:avLst/>
          </a:prstGeom>
          <a:noFill/>
        </p:spPr>
        <p:txBody>
          <a:bodyPr wrap="square" rtlCol="0">
            <a:spAutoFit/>
          </a:bodyPr>
          <a:lstStyle/>
          <a:p>
            <a:r>
              <a:rPr lang="en-US" sz="3600" b="1" dirty="0">
                <a:solidFill>
                  <a:srgbClr val="C00000"/>
                </a:solidFill>
                <a:latin typeface="Garamond" panose="02020404030301010803" pitchFamily="18" charset="0"/>
                <a:cs typeface="Calibri" panose="020F0502020204030204" pitchFamily="34" charset="0"/>
              </a:rPr>
              <a:t>Tips for Starting Your Career in the Field of Aging</a:t>
            </a:r>
          </a:p>
        </p:txBody>
      </p:sp>
      <p:sp>
        <p:nvSpPr>
          <p:cNvPr id="6" name="TextBox 5">
            <a:extLst>
              <a:ext uri="{FF2B5EF4-FFF2-40B4-BE49-F238E27FC236}">
                <a16:creationId xmlns:a16="http://schemas.microsoft.com/office/drawing/2014/main" id="{71BAAC93-0BB6-47DD-9C33-B6EFA1B527D8}"/>
              </a:ext>
            </a:extLst>
          </p:cNvPr>
          <p:cNvSpPr txBox="1"/>
          <p:nvPr/>
        </p:nvSpPr>
        <p:spPr>
          <a:xfrm>
            <a:off x="774106" y="998706"/>
            <a:ext cx="10412704" cy="5201424"/>
          </a:xfrm>
          <a:prstGeom prst="rect">
            <a:avLst/>
          </a:prstGeom>
          <a:noFill/>
        </p:spPr>
        <p:txBody>
          <a:bodyPr wrap="square">
            <a:spAutoFit/>
          </a:bodyPr>
          <a:lstStyle/>
          <a:p>
            <a:pPr marL="342900" indent="-342900" fontAlgn="auto">
              <a:spcBef>
                <a:spcPts val="1600"/>
              </a:spcBef>
              <a:spcAft>
                <a:spcPts val="0"/>
              </a:spcAft>
              <a:buFont typeface="Arial" panose="020B0604020202020204" pitchFamily="34" charset="0"/>
              <a:buChar char="•"/>
              <a:defRPr/>
            </a:pPr>
            <a:r>
              <a:rPr lang="en-US" sz="2800" b="1" dirty="0">
                <a:latin typeface="Garamond" panose="02020404030301010803" pitchFamily="18" charset="0"/>
                <a:ea typeface="+mn-ea"/>
              </a:rPr>
              <a:t>Identify</a:t>
            </a:r>
            <a:r>
              <a:rPr lang="en-US" sz="2800" dirty="0">
                <a:latin typeface="Garamond" panose="02020404030301010803" pitchFamily="18" charset="0"/>
                <a:ea typeface="+mn-ea"/>
              </a:rPr>
              <a:t> your areas of interest and core values</a:t>
            </a:r>
          </a:p>
          <a:p>
            <a:pPr marL="342900" indent="-342900" fontAlgn="auto">
              <a:spcBef>
                <a:spcPts val="1600"/>
              </a:spcBef>
              <a:spcAft>
                <a:spcPts val="0"/>
              </a:spcAft>
              <a:buFont typeface="Arial" panose="020B0604020202020204" pitchFamily="34" charset="0"/>
              <a:buChar char="•"/>
              <a:defRPr/>
            </a:pPr>
            <a:r>
              <a:rPr lang="en-US" sz="2800" b="1" dirty="0">
                <a:latin typeface="Garamond" panose="02020404030301010803" pitchFamily="18" charset="0"/>
                <a:ea typeface="+mn-ea"/>
              </a:rPr>
              <a:t>Seek </a:t>
            </a:r>
            <a:r>
              <a:rPr lang="en-US" sz="2800" dirty="0">
                <a:latin typeface="Garamond" panose="02020404030301010803" pitchFamily="18" charset="0"/>
                <a:ea typeface="+mn-ea"/>
              </a:rPr>
              <a:t>out volunteering, field placement, and internship opportunities </a:t>
            </a:r>
          </a:p>
          <a:p>
            <a:pPr marL="342900" indent="-342900" fontAlgn="auto">
              <a:spcBef>
                <a:spcPts val="1600"/>
              </a:spcBef>
              <a:spcAft>
                <a:spcPts val="0"/>
              </a:spcAft>
              <a:buFont typeface="Arial" panose="020B0604020202020204" pitchFamily="34" charset="0"/>
              <a:buChar char="•"/>
              <a:defRPr/>
            </a:pPr>
            <a:r>
              <a:rPr lang="en-US" sz="2800" b="1" dirty="0">
                <a:latin typeface="Garamond" panose="02020404030301010803" pitchFamily="18" charset="0"/>
              </a:rPr>
              <a:t>Participate</a:t>
            </a:r>
            <a:r>
              <a:rPr lang="en-US" sz="2800" dirty="0">
                <a:latin typeface="Garamond" panose="02020404030301010803" pitchFamily="18" charset="0"/>
              </a:rPr>
              <a:t> in gerontology and aging-related coursework and continuing education workshops</a:t>
            </a:r>
          </a:p>
          <a:p>
            <a:pPr marL="342900" indent="-342900" fontAlgn="auto">
              <a:spcBef>
                <a:spcPts val="1600"/>
              </a:spcBef>
              <a:spcAft>
                <a:spcPts val="0"/>
              </a:spcAft>
              <a:buFont typeface="Arial" panose="020B0604020202020204" pitchFamily="34" charset="0"/>
              <a:buChar char="•"/>
              <a:defRPr/>
            </a:pPr>
            <a:r>
              <a:rPr lang="en-US" sz="2800" b="1" dirty="0">
                <a:latin typeface="Garamond" panose="02020404030301010803" pitchFamily="18" charset="0"/>
              </a:rPr>
              <a:t>Join</a:t>
            </a:r>
            <a:r>
              <a:rPr lang="en-US" sz="2800" dirty="0">
                <a:latin typeface="Garamond" panose="02020404030301010803" pitchFamily="18" charset="0"/>
              </a:rPr>
              <a:t> professional organizations and student groups </a:t>
            </a:r>
          </a:p>
          <a:p>
            <a:pPr marL="342900" indent="-342900" fontAlgn="auto">
              <a:spcBef>
                <a:spcPts val="1600"/>
              </a:spcBef>
              <a:spcAft>
                <a:spcPts val="0"/>
              </a:spcAft>
              <a:buFont typeface="Arial" panose="020B0604020202020204" pitchFamily="34" charset="0"/>
              <a:buChar char="•"/>
              <a:defRPr/>
            </a:pPr>
            <a:r>
              <a:rPr lang="en-US" sz="2800" b="1" dirty="0">
                <a:latin typeface="Garamond" panose="02020404030301010803" pitchFamily="18" charset="0"/>
              </a:rPr>
              <a:t>F</a:t>
            </a:r>
            <a:r>
              <a:rPr lang="en-US" sz="2800" b="1" dirty="0">
                <a:latin typeface="Garamond" panose="02020404030301010803" pitchFamily="18" charset="0"/>
                <a:ea typeface="+mn-ea"/>
              </a:rPr>
              <a:t>amiliarize</a:t>
            </a:r>
            <a:r>
              <a:rPr lang="en-US" sz="2800" dirty="0">
                <a:latin typeface="Garamond" panose="02020404030301010803" pitchFamily="18" charset="0"/>
                <a:ea typeface="+mn-ea"/>
              </a:rPr>
              <a:t> yourself with </a:t>
            </a:r>
            <a:r>
              <a:rPr lang="en-US" sz="2800" dirty="0">
                <a:latin typeface="Garamond" panose="02020404030301010803" pitchFamily="18" charset="0"/>
              </a:rPr>
              <a:t>local, state, and national organizations, agencies and programs</a:t>
            </a:r>
            <a:r>
              <a:rPr lang="en-US" sz="2800" dirty="0">
                <a:latin typeface="Garamond" panose="02020404030301010803" pitchFamily="18" charset="0"/>
                <a:ea typeface="+mn-ea"/>
              </a:rPr>
              <a:t> </a:t>
            </a:r>
          </a:p>
          <a:p>
            <a:pPr marL="342900" indent="-342900" fontAlgn="auto">
              <a:spcBef>
                <a:spcPts val="1600"/>
              </a:spcBef>
              <a:spcAft>
                <a:spcPts val="0"/>
              </a:spcAft>
              <a:buFont typeface="Arial" panose="020B0604020202020204" pitchFamily="34" charset="0"/>
              <a:buChar char="•"/>
              <a:defRPr/>
            </a:pPr>
            <a:r>
              <a:rPr lang="en-US" sz="2800" b="1" dirty="0">
                <a:latin typeface="Garamond" panose="02020404030301010803" pitchFamily="18" charset="0"/>
              </a:rPr>
              <a:t>Track</a:t>
            </a:r>
            <a:r>
              <a:rPr lang="en-US" sz="2800" dirty="0">
                <a:latin typeface="Garamond" panose="02020404030301010803" pitchFamily="18" charset="0"/>
              </a:rPr>
              <a:t> j</a:t>
            </a:r>
            <a:r>
              <a:rPr lang="en-US" sz="2800" dirty="0">
                <a:latin typeface="Garamond" panose="02020404030301010803" pitchFamily="18" charset="0"/>
                <a:ea typeface="+mn-ea"/>
              </a:rPr>
              <a:t>ob listings </a:t>
            </a:r>
            <a:r>
              <a:rPr lang="en-US" sz="2800" dirty="0">
                <a:latin typeface="Garamond" panose="02020404030301010803" pitchFamily="18" charset="0"/>
              </a:rPr>
              <a:t>in </a:t>
            </a:r>
            <a:r>
              <a:rPr lang="en-US" sz="2800" dirty="0">
                <a:latin typeface="Garamond" panose="02020404030301010803" pitchFamily="18" charset="0"/>
                <a:ea typeface="+mn-ea"/>
              </a:rPr>
              <a:t>gerontology and across the field of aging</a:t>
            </a:r>
          </a:p>
          <a:p>
            <a:pPr marL="342900" indent="-342900" fontAlgn="auto">
              <a:spcBef>
                <a:spcPts val="1600"/>
              </a:spcBef>
              <a:spcAft>
                <a:spcPts val="0"/>
              </a:spcAft>
              <a:buFont typeface="Arial" panose="020B0604020202020204" pitchFamily="34" charset="0"/>
              <a:buChar char="•"/>
              <a:defRPr/>
            </a:pPr>
            <a:r>
              <a:rPr lang="en-US" sz="2800" b="1" dirty="0">
                <a:latin typeface="Garamond" panose="02020404030301010803" pitchFamily="18" charset="0"/>
                <a:ea typeface="+mn-ea"/>
              </a:rPr>
              <a:t>NETWORK!!! </a:t>
            </a:r>
          </a:p>
        </p:txBody>
      </p:sp>
    </p:spTree>
    <p:extLst>
      <p:ext uri="{BB962C8B-B14F-4D97-AF65-F5344CB8AC3E}">
        <p14:creationId xmlns:p14="http://schemas.microsoft.com/office/powerpoint/2010/main" val="2361110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99959E-D062-4D1A-AFEE-D866B55003F7}"/>
              </a:ext>
            </a:extLst>
          </p:cNvPr>
          <p:cNvSpPr>
            <a:spLocks noGrp="1"/>
          </p:cNvSpPr>
          <p:nvPr>
            <p:ph type="title"/>
          </p:nvPr>
        </p:nvSpPr>
        <p:spPr>
          <a:xfrm>
            <a:off x="838200" y="365125"/>
            <a:ext cx="10934700" cy="1325563"/>
          </a:xfrm>
        </p:spPr>
        <p:txBody>
          <a:bodyPr>
            <a:normAutofit/>
          </a:bodyPr>
          <a:lstStyle/>
          <a:p>
            <a:r>
              <a:rPr lang="en-US" sz="3600" b="1" dirty="0">
                <a:solidFill>
                  <a:srgbClr val="D03A3F"/>
                </a:solidFill>
                <a:latin typeface="Garamond" charset="0"/>
              </a:rPr>
              <a:t>Organizations in Gerontology and the Field of Aging</a:t>
            </a:r>
            <a:br>
              <a:rPr lang="en-US" sz="4400" b="1" dirty="0">
                <a:solidFill>
                  <a:srgbClr val="D03A3F"/>
                </a:solidFill>
                <a:latin typeface="Calibri" panose="020F0502020204030204" pitchFamily="34" charset="0"/>
                <a:cs typeface="Calibri" panose="020F0502020204030204" pitchFamily="34" charset="0"/>
              </a:rPr>
            </a:br>
            <a:endParaRPr lang="en-US" dirty="0"/>
          </a:p>
        </p:txBody>
      </p:sp>
      <p:sp>
        <p:nvSpPr>
          <p:cNvPr id="4" name="Content Placeholder 3">
            <a:extLst>
              <a:ext uri="{FF2B5EF4-FFF2-40B4-BE49-F238E27FC236}">
                <a16:creationId xmlns:a16="http://schemas.microsoft.com/office/drawing/2014/main" id="{BC72FBB2-13C0-4F22-ADDB-F2C768BC05F2}"/>
              </a:ext>
            </a:extLst>
          </p:cNvPr>
          <p:cNvSpPr>
            <a:spLocks noGrp="1"/>
          </p:cNvSpPr>
          <p:nvPr>
            <p:ph sz="half" idx="1"/>
          </p:nvPr>
        </p:nvSpPr>
        <p:spPr/>
        <p:txBody>
          <a:bodyPr>
            <a:normAutofit/>
          </a:bodyPr>
          <a:lstStyle/>
          <a:p>
            <a:pPr marL="273050" indent="-273050">
              <a:lnSpc>
                <a:spcPct val="80000"/>
              </a:lnSpc>
            </a:pPr>
            <a:r>
              <a:rPr lang="en-US" dirty="0">
                <a:solidFill>
                  <a:srgbClr val="6E343A"/>
                </a:solidFill>
                <a:latin typeface="Garamond" charset="0"/>
                <a:hlinkClick r:id="rId3"/>
              </a:rPr>
              <a:t>American Society on Aging (ASA)</a:t>
            </a:r>
            <a:r>
              <a:rPr lang="en-US" dirty="0">
                <a:solidFill>
                  <a:srgbClr val="6E343A"/>
                </a:solidFill>
                <a:latin typeface="Garamond" charset="0"/>
              </a:rPr>
              <a:t>     </a:t>
            </a:r>
          </a:p>
          <a:p>
            <a:pPr marL="273050" indent="-273050">
              <a:lnSpc>
                <a:spcPct val="80000"/>
              </a:lnSpc>
            </a:pPr>
            <a:r>
              <a:rPr lang="en-US">
                <a:solidFill>
                  <a:srgbClr val="6E343A"/>
                </a:solidFill>
                <a:latin typeface="Garamond" charset="0"/>
                <a:hlinkClick r:id="rId4"/>
              </a:rPr>
              <a:t>Academy for Gerontology in Higher Education (AGHE)</a:t>
            </a:r>
            <a:endParaRPr lang="en-US" dirty="0">
              <a:solidFill>
                <a:srgbClr val="6E343A"/>
              </a:solidFill>
              <a:latin typeface="Garamond" charset="0"/>
            </a:endParaRPr>
          </a:p>
          <a:p>
            <a:pPr marL="273050" indent="-273050">
              <a:lnSpc>
                <a:spcPct val="80000"/>
              </a:lnSpc>
            </a:pPr>
            <a:r>
              <a:rPr lang="en-US" dirty="0">
                <a:solidFill>
                  <a:srgbClr val="6E343A"/>
                </a:solidFill>
                <a:latin typeface="Garamond" charset="0"/>
                <a:hlinkClick r:id="rId5"/>
              </a:rPr>
              <a:t>Gerontological Society of America  (GSA)</a:t>
            </a:r>
            <a:endParaRPr lang="en-US" dirty="0">
              <a:solidFill>
                <a:srgbClr val="6E343A"/>
              </a:solidFill>
              <a:latin typeface="Garamond" charset="0"/>
            </a:endParaRPr>
          </a:p>
          <a:p>
            <a:pPr marL="273050" indent="-273050">
              <a:lnSpc>
                <a:spcPct val="80000"/>
              </a:lnSpc>
            </a:pPr>
            <a:r>
              <a:rPr lang="en-US" dirty="0">
                <a:solidFill>
                  <a:srgbClr val="6E343A"/>
                </a:solidFill>
                <a:latin typeface="Garamond" charset="0"/>
                <a:hlinkClick r:id="rId6"/>
              </a:rPr>
              <a:t>National Association of Area Agencies on Aging (NAAAA)</a:t>
            </a:r>
            <a:endParaRPr lang="en-US" dirty="0">
              <a:solidFill>
                <a:srgbClr val="6E343A"/>
              </a:solidFill>
              <a:latin typeface="Garamond" charset="0"/>
            </a:endParaRPr>
          </a:p>
          <a:p>
            <a:r>
              <a:rPr lang="en-US" dirty="0">
                <a:solidFill>
                  <a:srgbClr val="6E343A"/>
                </a:solidFill>
                <a:latin typeface="Garamond" charset="0"/>
                <a:hlinkClick r:id="rId7"/>
              </a:rPr>
              <a:t>National Association of States United for Aging and Disabilities (NASUAD)</a:t>
            </a:r>
            <a:endParaRPr lang="en-US" dirty="0">
              <a:solidFill>
                <a:srgbClr val="6E343A"/>
              </a:solidFill>
              <a:latin typeface="Garamond" charset="0"/>
            </a:endParaRPr>
          </a:p>
          <a:p>
            <a:endParaRPr lang="en-US" dirty="0"/>
          </a:p>
        </p:txBody>
      </p:sp>
      <p:sp>
        <p:nvSpPr>
          <p:cNvPr id="6" name="Content Placeholder 5">
            <a:extLst>
              <a:ext uri="{FF2B5EF4-FFF2-40B4-BE49-F238E27FC236}">
                <a16:creationId xmlns:a16="http://schemas.microsoft.com/office/drawing/2014/main" id="{6A0C933C-B1B5-4521-A998-27F33DA876B5}"/>
              </a:ext>
            </a:extLst>
          </p:cNvPr>
          <p:cNvSpPr>
            <a:spLocks noGrp="1"/>
          </p:cNvSpPr>
          <p:nvPr>
            <p:ph sz="half" idx="2"/>
          </p:nvPr>
        </p:nvSpPr>
        <p:spPr/>
        <p:txBody>
          <a:bodyPr/>
          <a:lstStyle/>
          <a:p>
            <a:pPr marL="273050" indent="-273050">
              <a:lnSpc>
                <a:spcPct val="80000"/>
              </a:lnSpc>
            </a:pPr>
            <a:r>
              <a:rPr lang="en-US" dirty="0">
                <a:solidFill>
                  <a:srgbClr val="6E343A"/>
                </a:solidFill>
                <a:latin typeface="Garamond" charset="0"/>
                <a:hlinkClick r:id="rId8"/>
              </a:rPr>
              <a:t>National Council on Aging (NCOA)     </a:t>
            </a:r>
            <a:endParaRPr lang="en-US" dirty="0">
              <a:solidFill>
                <a:srgbClr val="6E343A"/>
              </a:solidFill>
              <a:latin typeface="Garamond" charset="0"/>
            </a:endParaRPr>
          </a:p>
          <a:p>
            <a:pPr marL="273050" indent="-273050">
              <a:lnSpc>
                <a:spcPct val="80000"/>
              </a:lnSpc>
            </a:pPr>
            <a:r>
              <a:rPr lang="en-US" dirty="0">
                <a:solidFill>
                  <a:srgbClr val="6E343A"/>
                </a:solidFill>
                <a:latin typeface="Garamond" charset="0"/>
                <a:hlinkClick r:id="rId9"/>
              </a:rPr>
              <a:t>National Institute on Aging (NIA) </a:t>
            </a:r>
            <a:endParaRPr lang="en-US" dirty="0">
              <a:solidFill>
                <a:srgbClr val="6E343A"/>
              </a:solidFill>
              <a:latin typeface="Garamond" charset="0"/>
            </a:endParaRPr>
          </a:p>
          <a:p>
            <a:pPr marL="273050" indent="-273050">
              <a:lnSpc>
                <a:spcPct val="80000"/>
              </a:lnSpc>
            </a:pPr>
            <a:r>
              <a:rPr lang="en-US" dirty="0">
                <a:solidFill>
                  <a:srgbClr val="6E343A"/>
                </a:solidFill>
                <a:latin typeface="Garamond" charset="0"/>
                <a:hlinkClick r:id="rId10"/>
              </a:rPr>
              <a:t>US Administration on Aging (AoA) </a:t>
            </a:r>
            <a:endParaRPr lang="en-US" dirty="0">
              <a:solidFill>
                <a:srgbClr val="6E343A"/>
              </a:solidFill>
              <a:latin typeface="Garamond" charset="0"/>
            </a:endParaRPr>
          </a:p>
          <a:p>
            <a:pPr marL="273050" indent="-273050">
              <a:lnSpc>
                <a:spcPct val="80000"/>
              </a:lnSpc>
            </a:pPr>
            <a:r>
              <a:rPr lang="en-US" dirty="0">
                <a:solidFill>
                  <a:srgbClr val="6E343A"/>
                </a:solidFill>
                <a:latin typeface="Garamond" charset="0"/>
                <a:hlinkClick r:id="rId11"/>
              </a:rPr>
              <a:t>United Nations (UN) </a:t>
            </a:r>
            <a:endParaRPr lang="en-US" dirty="0">
              <a:solidFill>
                <a:srgbClr val="6E343A"/>
              </a:solidFill>
              <a:latin typeface="Garamond" charset="0"/>
            </a:endParaRPr>
          </a:p>
          <a:p>
            <a:pPr marL="273050" indent="-273050">
              <a:lnSpc>
                <a:spcPct val="80000"/>
              </a:lnSpc>
            </a:pPr>
            <a:r>
              <a:rPr lang="en-US" dirty="0">
                <a:solidFill>
                  <a:srgbClr val="6E343A"/>
                </a:solidFill>
                <a:latin typeface="Garamond" charset="0"/>
                <a:hlinkClick r:id="rId12"/>
              </a:rPr>
              <a:t>International Federation on Aging (IFA)</a:t>
            </a:r>
            <a:endParaRPr lang="en-US" dirty="0">
              <a:solidFill>
                <a:srgbClr val="6E343A"/>
              </a:solidFill>
              <a:latin typeface="Garamond" charset="0"/>
            </a:endParaRPr>
          </a:p>
          <a:p>
            <a:pPr marL="0" indent="0">
              <a:buNone/>
            </a:pPr>
            <a:endParaRPr lang="en-US" dirty="0"/>
          </a:p>
        </p:txBody>
      </p:sp>
    </p:spTree>
    <p:extLst>
      <p:ext uri="{BB962C8B-B14F-4D97-AF65-F5344CB8AC3E}">
        <p14:creationId xmlns:p14="http://schemas.microsoft.com/office/powerpoint/2010/main" val="101866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273D74-BFC1-A64E-8FD8-6892EC5E64C6}"/>
              </a:ext>
            </a:extLst>
          </p:cNvPr>
          <p:cNvSpPr txBox="1"/>
          <p:nvPr/>
        </p:nvSpPr>
        <p:spPr>
          <a:xfrm>
            <a:off x="1037777" y="233364"/>
            <a:ext cx="10620823" cy="923330"/>
          </a:xfrm>
          <a:prstGeom prst="rect">
            <a:avLst/>
          </a:prstGeom>
          <a:noFill/>
        </p:spPr>
        <p:txBody>
          <a:bodyPr wrap="square" rtlCol="0">
            <a:spAutoFit/>
          </a:bodyPr>
          <a:lstStyle/>
          <a:p>
            <a:r>
              <a:rPr lang="en-US" sz="5400" dirty="0">
                <a:solidFill>
                  <a:srgbClr val="D03A3F"/>
                </a:solidFill>
                <a:latin typeface="Garamond" panose="02020404030301010803" pitchFamily="18" charset="0"/>
              </a:rPr>
              <a:t>Discussion &amp; Questions</a:t>
            </a:r>
            <a:endParaRPr lang="en-US" sz="5400" b="1" dirty="0">
              <a:solidFill>
                <a:srgbClr val="D03A3F"/>
              </a:solidFill>
              <a:latin typeface="Garamond" panose="02020404030301010803" pitchFamily="18" charset="0"/>
              <a:cs typeface="Calibri" panose="020F0502020204030204" pitchFamily="34" charset="0"/>
            </a:endParaRPr>
          </a:p>
        </p:txBody>
      </p:sp>
      <p:pic>
        <p:nvPicPr>
          <p:cNvPr id="4" name="Picture 3" descr="Map&#10;&#10;Description automatically generated with low confidence">
            <a:extLst>
              <a:ext uri="{FF2B5EF4-FFF2-40B4-BE49-F238E27FC236}">
                <a16:creationId xmlns:a16="http://schemas.microsoft.com/office/drawing/2014/main" id="{1192D1FB-8851-4C9D-BF77-1728B6A56026}"/>
              </a:ext>
            </a:extLst>
          </p:cNvPr>
          <p:cNvPicPr>
            <a:picLocks noChangeAspect="1"/>
          </p:cNvPicPr>
          <p:nvPr/>
        </p:nvPicPr>
        <p:blipFill>
          <a:blip r:embed="rId3"/>
          <a:stretch>
            <a:fillRect/>
          </a:stretch>
        </p:blipFill>
        <p:spPr>
          <a:xfrm>
            <a:off x="3152171" y="1319514"/>
            <a:ext cx="5472897" cy="4104673"/>
          </a:xfrm>
          <a:prstGeom prst="rect">
            <a:avLst/>
          </a:prstGeom>
        </p:spPr>
      </p:pic>
    </p:spTree>
    <p:extLst>
      <p:ext uri="{BB962C8B-B14F-4D97-AF65-F5344CB8AC3E}">
        <p14:creationId xmlns:p14="http://schemas.microsoft.com/office/powerpoint/2010/main" val="3664592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273D74-BFC1-A64E-8FD8-6892EC5E64C6}"/>
              </a:ext>
            </a:extLst>
          </p:cNvPr>
          <p:cNvSpPr txBox="1"/>
          <p:nvPr/>
        </p:nvSpPr>
        <p:spPr>
          <a:xfrm>
            <a:off x="407221" y="500064"/>
            <a:ext cx="11531413" cy="707886"/>
          </a:xfrm>
          <a:prstGeom prst="rect">
            <a:avLst/>
          </a:prstGeom>
          <a:noFill/>
        </p:spPr>
        <p:txBody>
          <a:bodyPr wrap="square" rtlCol="0">
            <a:spAutoFit/>
          </a:bodyPr>
          <a:lstStyle/>
          <a:p>
            <a:r>
              <a:rPr lang="en-US" sz="4000" b="1" dirty="0">
                <a:solidFill>
                  <a:srgbClr val="D03A3F"/>
                </a:solidFill>
                <a:latin typeface="Garamond" panose="02020404030301010803" pitchFamily="18" charset="0"/>
                <a:cs typeface="Calibri" panose="020F0502020204030204" pitchFamily="34" charset="0"/>
              </a:rPr>
              <a:t>Thank you for your interest in Careers in Aging!</a:t>
            </a:r>
          </a:p>
        </p:txBody>
      </p:sp>
      <p:sp>
        <p:nvSpPr>
          <p:cNvPr id="5" name="TextBox 4">
            <a:extLst>
              <a:ext uri="{FF2B5EF4-FFF2-40B4-BE49-F238E27FC236}">
                <a16:creationId xmlns:a16="http://schemas.microsoft.com/office/drawing/2014/main" id="{0779D90F-3D80-458E-B53C-916B31893008}"/>
              </a:ext>
            </a:extLst>
          </p:cNvPr>
          <p:cNvSpPr txBox="1"/>
          <p:nvPr/>
        </p:nvSpPr>
        <p:spPr>
          <a:xfrm>
            <a:off x="1815239" y="2125980"/>
            <a:ext cx="8715375" cy="2442656"/>
          </a:xfrm>
          <a:prstGeom prst="rect">
            <a:avLst/>
          </a:prstGeom>
          <a:noFill/>
        </p:spPr>
        <p:txBody>
          <a:bodyPr wrap="square">
            <a:spAutoFit/>
          </a:bodyPr>
          <a:lstStyle/>
          <a:p>
            <a:pPr marL="0" marR="0">
              <a:lnSpc>
                <a:spcPct val="115000"/>
              </a:lnSpc>
              <a:spcBef>
                <a:spcPts val="0"/>
              </a:spcBef>
              <a:spcAft>
                <a:spcPts val="1000"/>
              </a:spcAft>
            </a:pPr>
            <a:r>
              <a:rPr lang="en-US" sz="2400" b="1" dirty="0">
                <a:effectLst/>
                <a:highlight>
                  <a:srgbClr val="FFFF00"/>
                </a:highlight>
                <a:latin typeface="Garamond" panose="02020404030301010803" pitchFamily="18" charset="0"/>
                <a:ea typeface="Calibri" panose="020F0502020204030204" pitchFamily="34" charset="0"/>
                <a:cs typeface="Times New Roman" panose="02020603050405020304" pitchFamily="18" charset="0"/>
              </a:rPr>
              <a:t>For more information, please contact:</a:t>
            </a:r>
          </a:p>
          <a:p>
            <a:pPr marL="0" marR="0">
              <a:lnSpc>
                <a:spcPct val="115000"/>
              </a:lnSpc>
              <a:spcBef>
                <a:spcPts val="0"/>
              </a:spcBef>
              <a:spcAft>
                <a:spcPts val="1000"/>
              </a:spcAft>
            </a:pPr>
            <a:r>
              <a:rPr lang="en-US" sz="2400" b="1" dirty="0">
                <a:highlight>
                  <a:srgbClr val="FFFF00"/>
                </a:highlight>
                <a:latin typeface="Garamond" panose="02020404030301010803" pitchFamily="18" charset="0"/>
                <a:ea typeface="Calibri" panose="020F0502020204030204" pitchFamily="34" charset="0"/>
                <a:cs typeface="Times New Roman" panose="02020603050405020304" pitchFamily="18" charset="0"/>
              </a:rPr>
              <a:t>(NOTE: This can be customized to include the presenter’s contact information or program information)</a:t>
            </a:r>
            <a:endParaRPr lang="en-US" sz="2400" b="1" dirty="0">
              <a:effectLst/>
              <a:highlight>
                <a:srgbClr val="FFFF00"/>
              </a:highlight>
              <a:latin typeface="Garamond" panose="02020404030301010803"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endParaRPr lang="en-US" sz="2000" dirty="0">
              <a:latin typeface="Garamond" panose="02020404030301010803"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endParaRPr lang="en-US" sz="2000" dirty="0">
              <a:effectLst/>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8182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273D74-BFC1-A64E-8FD8-6892EC5E64C6}"/>
              </a:ext>
            </a:extLst>
          </p:cNvPr>
          <p:cNvSpPr txBox="1"/>
          <p:nvPr/>
        </p:nvSpPr>
        <p:spPr>
          <a:xfrm>
            <a:off x="6572027" y="497158"/>
            <a:ext cx="5135342" cy="342545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i="1" kern="1200" dirty="0">
                <a:solidFill>
                  <a:schemeClr val="tx1"/>
                </a:solidFill>
                <a:latin typeface="+mj-lt"/>
                <a:ea typeface="+mj-ea"/>
                <a:cs typeface="+mj-cs"/>
              </a:rPr>
              <a:t>What</a:t>
            </a:r>
            <a:r>
              <a:rPr lang="en-US" sz="6000" b="1" kern="1200" dirty="0">
                <a:solidFill>
                  <a:schemeClr val="tx1"/>
                </a:solidFill>
                <a:latin typeface="+mj-lt"/>
                <a:ea typeface="+mj-ea"/>
                <a:cs typeface="+mj-cs"/>
              </a:rPr>
              <a:t> is Aging? </a:t>
            </a:r>
          </a:p>
          <a:p>
            <a:pPr algn="ctr">
              <a:lnSpc>
                <a:spcPct val="90000"/>
              </a:lnSpc>
              <a:spcBef>
                <a:spcPct val="0"/>
              </a:spcBef>
              <a:spcAft>
                <a:spcPts val="600"/>
              </a:spcAft>
            </a:pPr>
            <a:endParaRPr lang="en-US" sz="6000" b="1" i="1" kern="1200" dirty="0">
              <a:solidFill>
                <a:schemeClr val="tx1"/>
              </a:solidFill>
              <a:latin typeface="+mj-lt"/>
              <a:ea typeface="+mj-ea"/>
              <a:cs typeface="+mj-cs"/>
            </a:endParaRPr>
          </a:p>
          <a:p>
            <a:pPr algn="ctr">
              <a:lnSpc>
                <a:spcPct val="90000"/>
              </a:lnSpc>
              <a:spcBef>
                <a:spcPct val="0"/>
              </a:spcBef>
              <a:spcAft>
                <a:spcPts val="600"/>
              </a:spcAft>
            </a:pPr>
            <a:r>
              <a:rPr lang="en-US" sz="6000" b="1" i="1" kern="1200" dirty="0">
                <a:solidFill>
                  <a:schemeClr val="tx1"/>
                </a:solidFill>
                <a:latin typeface="+mj-lt"/>
                <a:ea typeface="+mj-ea"/>
                <a:cs typeface="+mj-cs"/>
              </a:rPr>
              <a:t>Who</a:t>
            </a:r>
            <a:r>
              <a:rPr lang="en-US" sz="6000" b="1" kern="1200" dirty="0">
                <a:solidFill>
                  <a:schemeClr val="tx1"/>
                </a:solidFill>
                <a:latin typeface="+mj-lt"/>
                <a:ea typeface="+mj-ea"/>
                <a:cs typeface="+mj-cs"/>
              </a:rPr>
              <a:t> is Aging?</a:t>
            </a:r>
          </a:p>
        </p:txBody>
      </p:sp>
      <p:pic>
        <p:nvPicPr>
          <p:cNvPr id="8" name="Picture 7" descr="Man using colorful headwear">
            <a:extLst>
              <a:ext uri="{FF2B5EF4-FFF2-40B4-BE49-F238E27FC236}">
                <a16:creationId xmlns:a16="http://schemas.microsoft.com/office/drawing/2014/main" id="{27E011F5-4F98-AF4C-B8BD-5A18914F14C7}"/>
              </a:ext>
            </a:extLst>
          </p:cNvPr>
          <p:cNvPicPr>
            <a:picLocks noChangeAspect="1"/>
          </p:cNvPicPr>
          <p:nvPr/>
        </p:nvPicPr>
        <p:blipFill rotWithShape="1">
          <a:blip r:embed="rId3"/>
          <a:srcRect l="14803" r="21300" b="-3"/>
          <a:stretch/>
        </p:blipFill>
        <p:spPr>
          <a:xfrm>
            <a:off x="482479" y="233908"/>
            <a:ext cx="2738859" cy="2861262"/>
          </a:xfrm>
          <a:prstGeom prst="rect">
            <a:avLst/>
          </a:prstGeom>
        </p:spPr>
      </p:pic>
      <p:pic>
        <p:nvPicPr>
          <p:cNvPr id="20" name="Picture 19" descr="Couple riding a bike together">
            <a:extLst>
              <a:ext uri="{FF2B5EF4-FFF2-40B4-BE49-F238E27FC236}">
                <a16:creationId xmlns:a16="http://schemas.microsoft.com/office/drawing/2014/main" id="{9F9D0303-9B60-624F-BDFA-183E27D52061}"/>
              </a:ext>
            </a:extLst>
          </p:cNvPr>
          <p:cNvPicPr>
            <a:picLocks noChangeAspect="1"/>
          </p:cNvPicPr>
          <p:nvPr/>
        </p:nvPicPr>
        <p:blipFill rotWithShape="1">
          <a:blip r:embed="rId4"/>
          <a:srcRect l="24467" r="11405" b="-4"/>
          <a:stretch/>
        </p:blipFill>
        <p:spPr>
          <a:xfrm>
            <a:off x="3347156" y="233908"/>
            <a:ext cx="2736706" cy="2848734"/>
          </a:xfrm>
          <a:prstGeom prst="rect">
            <a:avLst/>
          </a:prstGeom>
        </p:spPr>
      </p:pic>
      <p:pic>
        <p:nvPicPr>
          <p:cNvPr id="22" name="Picture 21" descr="Man gardening outdoors">
            <a:extLst>
              <a:ext uri="{FF2B5EF4-FFF2-40B4-BE49-F238E27FC236}">
                <a16:creationId xmlns:a16="http://schemas.microsoft.com/office/drawing/2014/main" id="{9252E336-A505-6B4A-B1D3-F00AD9F013E9}"/>
              </a:ext>
            </a:extLst>
          </p:cNvPr>
          <p:cNvPicPr>
            <a:picLocks noChangeAspect="1"/>
          </p:cNvPicPr>
          <p:nvPr/>
        </p:nvPicPr>
        <p:blipFill rotWithShape="1">
          <a:blip r:embed="rId5"/>
          <a:srcRect l="16993" r="18997" b="-3"/>
          <a:stretch/>
        </p:blipFill>
        <p:spPr>
          <a:xfrm>
            <a:off x="3335018" y="3140137"/>
            <a:ext cx="2748844" cy="2866608"/>
          </a:xfrm>
          <a:prstGeom prst="rect">
            <a:avLst/>
          </a:prstGeom>
        </p:spPr>
      </p:pic>
      <p:pic>
        <p:nvPicPr>
          <p:cNvPr id="16" name="Picture 15" descr="Man swimming in a pool">
            <a:extLst>
              <a:ext uri="{FF2B5EF4-FFF2-40B4-BE49-F238E27FC236}">
                <a16:creationId xmlns:a16="http://schemas.microsoft.com/office/drawing/2014/main" id="{98F8040D-1E45-C947-A042-9F16CAAC7AF6}"/>
              </a:ext>
            </a:extLst>
          </p:cNvPr>
          <p:cNvPicPr>
            <a:picLocks noChangeAspect="1"/>
          </p:cNvPicPr>
          <p:nvPr/>
        </p:nvPicPr>
        <p:blipFill rotWithShape="1">
          <a:blip r:embed="rId6"/>
          <a:srcRect l="20290" r="15983" b="-3"/>
          <a:stretch/>
        </p:blipFill>
        <p:spPr>
          <a:xfrm>
            <a:off x="484631" y="3140137"/>
            <a:ext cx="2736707" cy="2866610"/>
          </a:xfrm>
          <a:prstGeom prst="rect">
            <a:avLst/>
          </a:prstGeom>
        </p:spPr>
      </p:pic>
      <p:cxnSp>
        <p:nvCxnSpPr>
          <p:cNvPr id="137" name="Straight Connector 75">
            <a:extLst>
              <a:ext uri="{FF2B5EF4-FFF2-40B4-BE49-F238E27FC236}">
                <a16:creationId xmlns:a16="http://schemas.microsoft.com/office/drawing/2014/main" id="{A1BDA3A7-A8A3-464B-94B7-A2C7C2257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73738" y="4003046"/>
            <a:ext cx="3931920" cy="0"/>
          </a:xfrm>
          <a:prstGeom prst="line">
            <a:avLst/>
          </a:prstGeom>
          <a:ln w="19050">
            <a:solidFill>
              <a:srgbClr val="E2A66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342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48273D74-BFC1-A64E-8FD8-6892EC5E64C6}"/>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3300" b="1" kern="1200" dirty="0">
                <a:solidFill>
                  <a:srgbClr val="FFFFFF"/>
                </a:solidFill>
                <a:latin typeface="+mj-lt"/>
                <a:ea typeface="+mj-ea"/>
                <a:cs typeface="+mj-cs"/>
              </a:rPr>
              <a:t>Why do Careers in the Field of Aging Matter?</a:t>
            </a:r>
          </a:p>
        </p:txBody>
      </p:sp>
      <p:pic>
        <p:nvPicPr>
          <p:cNvPr id="4" name="Picture 3" descr="Chart, bar chart&#10;&#10;Description automatically generated">
            <a:extLst>
              <a:ext uri="{FF2B5EF4-FFF2-40B4-BE49-F238E27FC236}">
                <a16:creationId xmlns:a16="http://schemas.microsoft.com/office/drawing/2014/main" id="{9D121F4C-9E92-4E01-A93A-8A336C4A3F92}"/>
              </a:ext>
            </a:extLst>
          </p:cNvPr>
          <p:cNvPicPr>
            <a:picLocks noChangeAspect="1"/>
          </p:cNvPicPr>
          <p:nvPr/>
        </p:nvPicPr>
        <p:blipFill>
          <a:blip r:embed="rId3"/>
          <a:stretch>
            <a:fillRect/>
          </a:stretch>
        </p:blipFill>
        <p:spPr>
          <a:xfrm>
            <a:off x="4527804" y="311285"/>
            <a:ext cx="7010619" cy="4913693"/>
          </a:xfrm>
          <a:prstGeom prst="rect">
            <a:avLst/>
          </a:prstGeom>
        </p:spPr>
      </p:pic>
    </p:spTree>
    <p:extLst>
      <p:ext uri="{BB962C8B-B14F-4D97-AF65-F5344CB8AC3E}">
        <p14:creationId xmlns:p14="http://schemas.microsoft.com/office/powerpoint/2010/main" val="2346050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273D74-BFC1-A64E-8FD8-6892EC5E64C6}"/>
              </a:ext>
            </a:extLst>
          </p:cNvPr>
          <p:cNvSpPr txBox="1"/>
          <p:nvPr/>
        </p:nvSpPr>
        <p:spPr>
          <a:xfrm>
            <a:off x="361502" y="299309"/>
            <a:ext cx="7412019" cy="707886"/>
          </a:xfrm>
          <a:prstGeom prst="rect">
            <a:avLst/>
          </a:prstGeom>
          <a:noFill/>
        </p:spPr>
        <p:txBody>
          <a:bodyPr wrap="square" rtlCol="0">
            <a:spAutoFit/>
          </a:bodyPr>
          <a:lstStyle/>
          <a:p>
            <a:r>
              <a:rPr lang="en-US" sz="4000" b="1" dirty="0">
                <a:solidFill>
                  <a:srgbClr val="D03A3F"/>
                </a:solidFill>
                <a:latin typeface="Garamond" panose="02020404030301010803" pitchFamily="18" charset="0"/>
                <a:cs typeface="Calibri" panose="020F0502020204030204" pitchFamily="34" charset="0"/>
              </a:rPr>
              <a:t>What is the Field of Aging?</a:t>
            </a:r>
          </a:p>
        </p:txBody>
      </p:sp>
      <p:sp>
        <p:nvSpPr>
          <p:cNvPr id="4" name="TextBox 3">
            <a:extLst>
              <a:ext uri="{FF2B5EF4-FFF2-40B4-BE49-F238E27FC236}">
                <a16:creationId xmlns:a16="http://schemas.microsoft.com/office/drawing/2014/main" id="{FDACBB0E-82B4-4044-A998-40954AA410C2}"/>
              </a:ext>
            </a:extLst>
          </p:cNvPr>
          <p:cNvSpPr txBox="1"/>
          <p:nvPr/>
        </p:nvSpPr>
        <p:spPr>
          <a:xfrm>
            <a:off x="785611" y="1255540"/>
            <a:ext cx="9536561" cy="4278287"/>
          </a:xfrm>
          <a:prstGeom prst="rect">
            <a:avLst/>
          </a:prstGeom>
          <a:noFill/>
        </p:spPr>
        <p:txBody>
          <a:bodyPr wrap="square">
            <a:spAutoFit/>
          </a:bodyPr>
          <a:lstStyle/>
          <a:p>
            <a:pPr lvl="1">
              <a:lnSpc>
                <a:spcPct val="80000"/>
              </a:lnSpc>
              <a:spcBef>
                <a:spcPts val="2400"/>
              </a:spcBef>
            </a:pPr>
            <a:endParaRPr lang="en-US" sz="3200" b="0" i="0" dirty="0">
              <a:solidFill>
                <a:srgbClr val="4D4D4D"/>
              </a:solidFill>
              <a:effectLst/>
              <a:latin typeface="Garamond" panose="02020404030301010803" pitchFamily="18" charset="0"/>
            </a:endParaRPr>
          </a:p>
          <a:p>
            <a:pPr lvl="1">
              <a:lnSpc>
                <a:spcPct val="80000"/>
              </a:lnSpc>
              <a:spcBef>
                <a:spcPts val="2400"/>
              </a:spcBef>
            </a:pPr>
            <a:r>
              <a:rPr lang="en-US" sz="2800" b="1" i="0" dirty="0">
                <a:solidFill>
                  <a:srgbClr val="4D4D4D"/>
                </a:solidFill>
                <a:effectLst/>
                <a:latin typeface="Garamond" panose="02020404030301010803" pitchFamily="18" charset="0"/>
              </a:rPr>
              <a:t>The field of aging is a broad and diverse landscape of practice where ever-expanding knowledge about aging is applied in the service of supporting older adults and their families, as well as addressing the challenges and opportunities of population aging at the societal (and global) level.</a:t>
            </a:r>
          </a:p>
          <a:p>
            <a:pPr lvl="1">
              <a:lnSpc>
                <a:spcPct val="80000"/>
              </a:lnSpc>
              <a:spcBef>
                <a:spcPts val="2400"/>
              </a:spcBef>
            </a:pPr>
            <a:endParaRPr lang="en-US" sz="4000" i="1" dirty="0">
              <a:solidFill>
                <a:srgbClr val="000000"/>
              </a:solidFill>
              <a:latin typeface="Garamond" panose="02020404030301010803" pitchFamily="18" charset="0"/>
              <a:ea typeface="Calibri" panose="020F0502020204030204" pitchFamily="34" charset="0"/>
              <a:cs typeface="Calibri" panose="020F0502020204030204" pitchFamily="34" charset="0"/>
            </a:endParaRPr>
          </a:p>
          <a:p>
            <a:pPr>
              <a:lnSpc>
                <a:spcPct val="80000"/>
              </a:lnSpc>
              <a:spcBef>
                <a:spcPts val="2400"/>
              </a:spcBef>
            </a:pPr>
            <a:endParaRPr lang="en-US" sz="2400" dirty="0">
              <a:solidFill>
                <a:srgbClr val="000000"/>
              </a:solidFill>
              <a:effectLst/>
              <a:latin typeface="Garamond" panose="02020404030301010803" pitchFamily="18"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0339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273D74-BFC1-A64E-8FD8-6892EC5E64C6}"/>
              </a:ext>
            </a:extLst>
          </p:cNvPr>
          <p:cNvSpPr txBox="1"/>
          <p:nvPr/>
        </p:nvSpPr>
        <p:spPr>
          <a:xfrm>
            <a:off x="361502" y="299309"/>
            <a:ext cx="7412019" cy="707886"/>
          </a:xfrm>
          <a:prstGeom prst="rect">
            <a:avLst/>
          </a:prstGeom>
          <a:noFill/>
        </p:spPr>
        <p:txBody>
          <a:bodyPr wrap="square" rtlCol="0">
            <a:spAutoFit/>
          </a:bodyPr>
          <a:lstStyle/>
          <a:p>
            <a:r>
              <a:rPr lang="en-US" sz="4000" b="1" dirty="0">
                <a:solidFill>
                  <a:srgbClr val="D03A3F"/>
                </a:solidFill>
                <a:latin typeface="Garamond" panose="02020404030301010803" pitchFamily="18" charset="0"/>
                <a:cs typeface="Calibri" panose="020F0502020204030204" pitchFamily="34" charset="0"/>
              </a:rPr>
              <a:t>What is Gerontology?</a:t>
            </a:r>
          </a:p>
        </p:txBody>
      </p:sp>
      <p:sp>
        <p:nvSpPr>
          <p:cNvPr id="4" name="TextBox 3">
            <a:extLst>
              <a:ext uri="{FF2B5EF4-FFF2-40B4-BE49-F238E27FC236}">
                <a16:creationId xmlns:a16="http://schemas.microsoft.com/office/drawing/2014/main" id="{FDACBB0E-82B4-4044-A998-40954AA410C2}"/>
              </a:ext>
            </a:extLst>
          </p:cNvPr>
          <p:cNvSpPr txBox="1"/>
          <p:nvPr/>
        </p:nvSpPr>
        <p:spPr>
          <a:xfrm>
            <a:off x="674451" y="1134895"/>
            <a:ext cx="9824003" cy="5724837"/>
          </a:xfrm>
          <a:prstGeom prst="rect">
            <a:avLst/>
          </a:prstGeom>
          <a:noFill/>
        </p:spPr>
        <p:txBody>
          <a:bodyPr wrap="square">
            <a:spAutoFit/>
          </a:bodyPr>
          <a:lstStyle/>
          <a:p>
            <a:pPr marL="342900" indent="-342900">
              <a:lnSpc>
                <a:spcPct val="80000"/>
              </a:lnSpc>
              <a:spcBef>
                <a:spcPts val="2400"/>
              </a:spcBef>
              <a:buFont typeface="Arial" panose="020B0604020202020204" pitchFamily="34" charset="0"/>
              <a:buChar char="•"/>
            </a:pPr>
            <a:r>
              <a:rPr lang="en-US" sz="2400" dirty="0">
                <a:latin typeface="Garamond" panose="02020404030301010803" pitchFamily="18" charset="0"/>
              </a:rPr>
              <a:t>Multi-disciplinary area of study, research, and applied practice.</a:t>
            </a:r>
          </a:p>
          <a:p>
            <a:pPr marL="342900" indent="-342900">
              <a:lnSpc>
                <a:spcPct val="80000"/>
              </a:lnSpc>
              <a:spcBef>
                <a:spcPts val="2400"/>
              </a:spcBef>
              <a:buFont typeface="Arial" panose="020B0604020202020204" pitchFamily="34" charset="0"/>
              <a:buChar char="•"/>
            </a:pPr>
            <a:r>
              <a:rPr lang="en-US" sz="2400"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Dedicated to improving overall well-being, quality of life, and the aging </a:t>
            </a:r>
            <a:r>
              <a:rPr lang="en-US" sz="2400" dirty="0">
                <a:solidFill>
                  <a:srgbClr val="000000"/>
                </a:solidFill>
                <a:latin typeface="Garamond" panose="02020404030301010803" pitchFamily="18" charset="0"/>
                <a:ea typeface="Calibri" panose="020F0502020204030204" pitchFamily="34" charset="0"/>
                <a:cs typeface="Calibri" panose="020F0502020204030204" pitchFamily="34" charset="0"/>
              </a:rPr>
              <a:t>experiences </a:t>
            </a:r>
            <a:r>
              <a:rPr lang="en-US" sz="2400"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of older people.</a:t>
            </a:r>
          </a:p>
          <a:p>
            <a:pPr marL="342900" marR="0" lvl="0" indent="-342900">
              <a:lnSpc>
                <a:spcPct val="115000"/>
              </a:lnSpc>
              <a:spcBef>
                <a:spcPts val="0"/>
              </a:spcBef>
              <a:spcAft>
                <a:spcPts val="0"/>
              </a:spcAft>
              <a:buFont typeface="Arial" panose="020B0604020202020204" pitchFamily="34" charset="0"/>
              <a:buChar char="•"/>
            </a:pPr>
            <a:endParaRPr lang="en-US" sz="2400" dirty="0">
              <a:solidFill>
                <a:srgbClr val="000000"/>
              </a:solidFill>
              <a:latin typeface="Garamond" panose="02020404030301010803" pitchFamily="18" charset="0"/>
              <a:ea typeface="Calibri" panose="020F0502020204030204" pitchFamily="34" charset="0"/>
              <a:cs typeface="Calibri" panose="020F050202020403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2400" dirty="0">
                <a:solidFill>
                  <a:srgbClr val="000000"/>
                </a:solidFill>
                <a:latin typeface="Garamond" panose="02020404030301010803" pitchFamily="18" charset="0"/>
                <a:ea typeface="Calibri" panose="020F0502020204030204" pitchFamily="34" charset="0"/>
                <a:cs typeface="Calibri" panose="020F0502020204030204" pitchFamily="34" charset="0"/>
              </a:rPr>
              <a:t>Focused on </a:t>
            </a:r>
            <a:r>
              <a:rPr lang="en-US" sz="2400"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the needs of older people and the older population from an integrated biopsychosocial perspective.</a:t>
            </a:r>
          </a:p>
          <a:p>
            <a:pPr marL="342900" marR="0" lvl="0" indent="-342900">
              <a:lnSpc>
                <a:spcPct val="115000"/>
              </a:lnSpc>
              <a:spcBef>
                <a:spcPts val="0"/>
              </a:spcBef>
              <a:spcAft>
                <a:spcPts val="0"/>
              </a:spcAft>
              <a:buFont typeface="Arial" panose="020B0604020202020204" pitchFamily="34" charset="0"/>
              <a:buChar char="•"/>
            </a:pPr>
            <a:endParaRPr lang="en-US" sz="2400" dirty="0">
              <a:effectLst/>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2400"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Person-centered to ensure that all aspects of an older person’s culture and lifestyle are respected.</a:t>
            </a:r>
          </a:p>
          <a:p>
            <a:pPr marL="342900" marR="0" lvl="0" indent="-342900">
              <a:lnSpc>
                <a:spcPct val="115000"/>
              </a:lnSpc>
              <a:spcBef>
                <a:spcPts val="0"/>
              </a:spcBef>
              <a:spcAft>
                <a:spcPts val="0"/>
              </a:spcAft>
              <a:buFont typeface="Arial" panose="020B0604020202020204" pitchFamily="34" charset="0"/>
              <a:buChar char="•"/>
            </a:pPr>
            <a:endParaRPr lang="en-US" sz="2400" dirty="0">
              <a:effectLst/>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pPr>
            <a:r>
              <a:rPr lang="en-US" sz="2400"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Aware of how the social determinates of health across the lifespan impact the aging process.</a:t>
            </a:r>
            <a:endParaRPr lang="en-US" sz="2400" dirty="0">
              <a:effectLst/>
              <a:latin typeface="Garamond" panose="02020404030301010803" pitchFamily="18" charset="0"/>
              <a:ea typeface="Calibri" panose="020F0502020204030204" pitchFamily="34" charset="0"/>
              <a:cs typeface="Times New Roman" panose="02020603050405020304" pitchFamily="18" charset="0"/>
            </a:endParaRPr>
          </a:p>
          <a:p>
            <a:pPr marL="273050" indent="-273050">
              <a:lnSpc>
                <a:spcPct val="80000"/>
              </a:lnSpc>
              <a:spcBef>
                <a:spcPts val="2400"/>
              </a:spcBef>
            </a:pPr>
            <a:endParaRPr lang="en-US" sz="2400" dirty="0">
              <a:solidFill>
                <a:srgbClr val="6E343A"/>
              </a:solidFill>
              <a:latin typeface="Garamond" charset="0"/>
            </a:endParaRPr>
          </a:p>
        </p:txBody>
      </p:sp>
    </p:spTree>
    <p:extLst>
      <p:ext uri="{BB962C8B-B14F-4D97-AF65-F5344CB8AC3E}">
        <p14:creationId xmlns:p14="http://schemas.microsoft.com/office/powerpoint/2010/main" val="1865212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273D74-BFC1-A64E-8FD8-6892EC5E64C6}"/>
              </a:ext>
            </a:extLst>
          </p:cNvPr>
          <p:cNvSpPr txBox="1"/>
          <p:nvPr/>
        </p:nvSpPr>
        <p:spPr>
          <a:xfrm>
            <a:off x="430950" y="139289"/>
            <a:ext cx="10455040" cy="707886"/>
          </a:xfrm>
          <a:prstGeom prst="rect">
            <a:avLst/>
          </a:prstGeom>
          <a:noFill/>
        </p:spPr>
        <p:txBody>
          <a:bodyPr wrap="square" rtlCol="0">
            <a:spAutoFit/>
          </a:bodyPr>
          <a:lstStyle/>
          <a:p>
            <a:r>
              <a:rPr lang="en-US" sz="4000" b="1" dirty="0">
                <a:solidFill>
                  <a:srgbClr val="D03A3F"/>
                </a:solidFill>
                <a:latin typeface="Garamond" panose="02020404030301010803" pitchFamily="18" charset="0"/>
                <a:cs typeface="Calibri" panose="020F0502020204030204" pitchFamily="34" charset="0"/>
              </a:rPr>
              <a:t>What is a Gerontologist (and who can be one)? </a:t>
            </a:r>
          </a:p>
        </p:txBody>
      </p:sp>
      <p:sp>
        <p:nvSpPr>
          <p:cNvPr id="4" name="TextBox 3">
            <a:extLst>
              <a:ext uri="{FF2B5EF4-FFF2-40B4-BE49-F238E27FC236}">
                <a16:creationId xmlns:a16="http://schemas.microsoft.com/office/drawing/2014/main" id="{FB769EEB-0175-4E9F-AF32-71FB9A7516EA}"/>
              </a:ext>
            </a:extLst>
          </p:cNvPr>
          <p:cNvSpPr txBox="1"/>
          <p:nvPr/>
        </p:nvSpPr>
        <p:spPr>
          <a:xfrm>
            <a:off x="1159100" y="1035934"/>
            <a:ext cx="9613676" cy="4885696"/>
          </a:xfrm>
          <a:prstGeom prst="rect">
            <a:avLst/>
          </a:prstGeom>
          <a:noFill/>
        </p:spPr>
        <p:txBody>
          <a:bodyPr wrap="square">
            <a:spAutoFit/>
          </a:bodyPr>
          <a:lstStyle/>
          <a:p>
            <a:pPr>
              <a:lnSpc>
                <a:spcPct val="80000"/>
              </a:lnSpc>
              <a:spcBef>
                <a:spcPts val="2400"/>
              </a:spcBef>
            </a:pPr>
            <a:endParaRPr lang="en-US" sz="2800" b="1" dirty="0">
              <a:latin typeface="Garamond" charset="0"/>
            </a:endParaRPr>
          </a:p>
          <a:p>
            <a:pPr>
              <a:lnSpc>
                <a:spcPct val="80000"/>
              </a:lnSpc>
              <a:spcBef>
                <a:spcPts val="2400"/>
              </a:spcBef>
            </a:pPr>
            <a:r>
              <a:rPr lang="en-US" sz="2800" b="1" dirty="0">
                <a:latin typeface="Garamond" charset="0"/>
              </a:rPr>
              <a:t>As defined by the Academy for Gerontology in Higher Education (AGHE):</a:t>
            </a:r>
          </a:p>
          <a:p>
            <a:pPr lvl="1">
              <a:lnSpc>
                <a:spcPct val="80000"/>
              </a:lnSpc>
              <a:spcBef>
                <a:spcPts val="2400"/>
              </a:spcBef>
            </a:pPr>
            <a:r>
              <a:rPr lang="en-US" sz="2800" dirty="0">
                <a:latin typeface="Garamond" charset="0"/>
              </a:rPr>
              <a:t>“Gerontologists improve the quality of life and promote the well-being of persons as they age within their families, communities and societies through research, education and application of interdisciplinary knowledge of the aging process and aging populations.”</a:t>
            </a:r>
            <a:endParaRPr lang="en-US" sz="3200" dirty="0">
              <a:latin typeface="Garamond" charset="0"/>
            </a:endParaRPr>
          </a:p>
          <a:p>
            <a:pPr lvl="1">
              <a:lnSpc>
                <a:spcPct val="80000"/>
              </a:lnSpc>
              <a:spcBef>
                <a:spcPts val="2400"/>
              </a:spcBef>
            </a:pPr>
            <a:endParaRPr lang="en-US" sz="3200" dirty="0">
              <a:latin typeface="Garamond" charset="0"/>
            </a:endParaRPr>
          </a:p>
          <a:p>
            <a:pPr>
              <a:lnSpc>
                <a:spcPct val="80000"/>
              </a:lnSpc>
              <a:spcBef>
                <a:spcPts val="2400"/>
              </a:spcBef>
            </a:pPr>
            <a:endParaRPr lang="en-US" sz="3200" dirty="0">
              <a:latin typeface="Garamond" charset="0"/>
            </a:endParaRPr>
          </a:p>
        </p:txBody>
      </p:sp>
    </p:spTree>
    <p:extLst>
      <p:ext uri="{BB962C8B-B14F-4D97-AF65-F5344CB8AC3E}">
        <p14:creationId xmlns:p14="http://schemas.microsoft.com/office/powerpoint/2010/main" val="1916175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273D74-BFC1-A64E-8FD8-6892EC5E64C6}"/>
              </a:ext>
            </a:extLst>
          </p:cNvPr>
          <p:cNvSpPr txBox="1"/>
          <p:nvPr/>
        </p:nvSpPr>
        <p:spPr>
          <a:xfrm>
            <a:off x="361502" y="139289"/>
            <a:ext cx="7412019" cy="707886"/>
          </a:xfrm>
          <a:prstGeom prst="rect">
            <a:avLst/>
          </a:prstGeom>
          <a:noFill/>
        </p:spPr>
        <p:txBody>
          <a:bodyPr wrap="square" rtlCol="0">
            <a:spAutoFit/>
          </a:bodyPr>
          <a:lstStyle/>
          <a:p>
            <a:r>
              <a:rPr lang="en-US" sz="3600" b="1" dirty="0">
                <a:solidFill>
                  <a:srgbClr val="D03A3F"/>
                </a:solidFill>
                <a:latin typeface="Garamond" panose="02020404030301010803" pitchFamily="18" charset="0"/>
                <a:cs typeface="Calibri" panose="020F0502020204030204" pitchFamily="34" charset="0"/>
              </a:rPr>
              <a:t>Gerontology</a:t>
            </a:r>
            <a:r>
              <a:rPr lang="en-US" sz="4000" b="1" dirty="0">
                <a:solidFill>
                  <a:srgbClr val="D03A3F"/>
                </a:solidFill>
                <a:latin typeface="Garamond" panose="02020404030301010803" pitchFamily="18" charset="0"/>
                <a:cs typeface="Calibri" panose="020F0502020204030204" pitchFamily="34" charset="0"/>
              </a:rPr>
              <a:t> vs. Geriatrics</a:t>
            </a:r>
          </a:p>
        </p:txBody>
      </p:sp>
      <p:sp>
        <p:nvSpPr>
          <p:cNvPr id="4" name="TextBox 3">
            <a:extLst>
              <a:ext uri="{FF2B5EF4-FFF2-40B4-BE49-F238E27FC236}">
                <a16:creationId xmlns:a16="http://schemas.microsoft.com/office/drawing/2014/main" id="{FB769EEB-0175-4E9F-AF32-71FB9A7516EA}"/>
              </a:ext>
            </a:extLst>
          </p:cNvPr>
          <p:cNvSpPr txBox="1"/>
          <p:nvPr/>
        </p:nvSpPr>
        <p:spPr>
          <a:xfrm>
            <a:off x="840658" y="1154430"/>
            <a:ext cx="9932117" cy="2765181"/>
          </a:xfrm>
          <a:prstGeom prst="rect">
            <a:avLst/>
          </a:prstGeom>
          <a:noFill/>
        </p:spPr>
        <p:txBody>
          <a:bodyPr wrap="square">
            <a:spAutoFit/>
          </a:bodyPr>
          <a:lstStyle/>
          <a:p>
            <a:pPr marL="273050" indent="-273050">
              <a:lnSpc>
                <a:spcPct val="100000"/>
              </a:lnSpc>
              <a:spcBef>
                <a:spcPct val="0"/>
              </a:spcBef>
              <a:spcAft>
                <a:spcPts val="600"/>
              </a:spcAft>
            </a:pPr>
            <a:r>
              <a:rPr lang="en-US" sz="2800" b="1" dirty="0">
                <a:latin typeface="Garamond" charset="0"/>
              </a:rPr>
              <a:t>Geriatrics</a:t>
            </a:r>
            <a:r>
              <a:rPr lang="en-US" sz="2800" dirty="0">
                <a:latin typeface="Garamond" charset="0"/>
              </a:rPr>
              <a:t> focuses on:</a:t>
            </a:r>
          </a:p>
          <a:p>
            <a:pPr marL="892175" lvl="1" indent="-571500">
              <a:lnSpc>
                <a:spcPct val="100000"/>
              </a:lnSpc>
              <a:spcBef>
                <a:spcPct val="0"/>
              </a:spcBef>
              <a:spcAft>
                <a:spcPts val="600"/>
              </a:spcAft>
              <a:buFont typeface="Arial" panose="020B0604020202020204" pitchFamily="34" charset="0"/>
              <a:buChar char="•"/>
            </a:pPr>
            <a:r>
              <a:rPr lang="en-US" sz="2800" dirty="0">
                <a:latin typeface="Garamond" charset="0"/>
              </a:rPr>
              <a:t>The study of health and disease in later life </a:t>
            </a:r>
          </a:p>
          <a:p>
            <a:pPr marL="892175" lvl="1" indent="-571500">
              <a:lnSpc>
                <a:spcPct val="100000"/>
              </a:lnSpc>
              <a:spcBef>
                <a:spcPct val="0"/>
              </a:spcBef>
              <a:spcAft>
                <a:spcPts val="600"/>
              </a:spcAft>
              <a:buFont typeface="Arial" panose="020B0604020202020204" pitchFamily="34" charset="0"/>
              <a:buChar char="•"/>
            </a:pPr>
            <a:r>
              <a:rPr lang="en-US" sz="2800" dirty="0">
                <a:latin typeface="Garamond" charset="0"/>
              </a:rPr>
              <a:t>The comprehensive health care of older persons and the well-being of their informal caregiver </a:t>
            </a:r>
          </a:p>
          <a:p>
            <a:pPr>
              <a:lnSpc>
                <a:spcPct val="80000"/>
              </a:lnSpc>
              <a:spcBef>
                <a:spcPts val="2400"/>
              </a:spcBef>
            </a:pPr>
            <a:endParaRPr lang="en-US" sz="3200" dirty="0">
              <a:latin typeface="Garamond" charset="0"/>
            </a:endParaRPr>
          </a:p>
        </p:txBody>
      </p:sp>
    </p:spTree>
    <p:extLst>
      <p:ext uri="{BB962C8B-B14F-4D97-AF65-F5344CB8AC3E}">
        <p14:creationId xmlns:p14="http://schemas.microsoft.com/office/powerpoint/2010/main" val="2593239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273D74-BFC1-A64E-8FD8-6892EC5E64C6}"/>
              </a:ext>
            </a:extLst>
          </p:cNvPr>
          <p:cNvSpPr txBox="1"/>
          <p:nvPr/>
        </p:nvSpPr>
        <p:spPr>
          <a:xfrm>
            <a:off x="361502" y="357188"/>
            <a:ext cx="8472936" cy="584775"/>
          </a:xfrm>
          <a:prstGeom prst="rect">
            <a:avLst/>
          </a:prstGeom>
          <a:noFill/>
        </p:spPr>
        <p:txBody>
          <a:bodyPr wrap="square" rtlCol="0">
            <a:spAutoFit/>
          </a:bodyPr>
          <a:lstStyle/>
          <a:p>
            <a:r>
              <a:rPr lang="en-US" sz="3200" b="1" dirty="0">
                <a:solidFill>
                  <a:srgbClr val="D03A3F"/>
                </a:solidFill>
                <a:latin typeface="Garamond" panose="02020404030301010803" pitchFamily="18" charset="0"/>
                <a:cs typeface="Calibri" panose="020F0502020204030204" pitchFamily="34" charset="0"/>
              </a:rPr>
              <a:t>Where are jobs in the Field of Aging?</a:t>
            </a:r>
          </a:p>
        </p:txBody>
      </p:sp>
      <p:sp>
        <p:nvSpPr>
          <p:cNvPr id="4" name="TextBox 3">
            <a:extLst>
              <a:ext uri="{FF2B5EF4-FFF2-40B4-BE49-F238E27FC236}">
                <a16:creationId xmlns:a16="http://schemas.microsoft.com/office/drawing/2014/main" id="{CB040961-C5CE-4D8D-BD5D-1B3B05C059C2}"/>
              </a:ext>
            </a:extLst>
          </p:cNvPr>
          <p:cNvSpPr txBox="1"/>
          <p:nvPr/>
        </p:nvSpPr>
        <p:spPr>
          <a:xfrm>
            <a:off x="745787" y="1277566"/>
            <a:ext cx="11136651" cy="4766433"/>
          </a:xfrm>
          <a:prstGeom prst="rect">
            <a:avLst/>
          </a:prstGeom>
          <a:noFill/>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pPr>
            <a:r>
              <a:rPr lang="en-US" sz="2400" dirty="0">
                <a:effectLst/>
                <a:latin typeface="Garamond" panose="02020404030301010803" pitchFamily="18" charset="0"/>
                <a:ea typeface="Calibri" panose="020F0502020204030204" pitchFamily="34" charset="0"/>
                <a:cs typeface="Calibri" panose="020F0502020204030204" pitchFamily="34" charset="0"/>
              </a:rPr>
              <a:t>Federal, state, and local governmenta</a:t>
            </a:r>
            <a:r>
              <a:rPr lang="en-US" sz="2400" dirty="0">
                <a:latin typeface="Garamond" panose="02020404030301010803" pitchFamily="18" charset="0"/>
                <a:ea typeface="Calibri" panose="020F0502020204030204" pitchFamily="34" charset="0"/>
                <a:cs typeface="Calibri" panose="020F0502020204030204" pitchFamily="34" charset="0"/>
              </a:rPr>
              <a:t>l</a:t>
            </a:r>
            <a:r>
              <a:rPr lang="en-US" sz="2400" dirty="0">
                <a:effectLst/>
                <a:latin typeface="Garamond" panose="02020404030301010803" pitchFamily="18" charset="0"/>
                <a:ea typeface="Calibri" panose="020F0502020204030204" pitchFamily="34" charset="0"/>
                <a:cs typeface="Calibri" panose="020F0502020204030204" pitchFamily="34" charset="0"/>
              </a:rPr>
              <a:t> agencies</a:t>
            </a:r>
          </a:p>
          <a:p>
            <a:pPr marL="342900" marR="0" lvl="0" indent="-342900">
              <a:lnSpc>
                <a:spcPct val="115000"/>
              </a:lnSpc>
              <a:spcBef>
                <a:spcPts val="0"/>
              </a:spcBef>
              <a:spcAft>
                <a:spcPts val="0"/>
              </a:spcAft>
              <a:buFont typeface="Symbol" panose="05050102010706020507" pitchFamily="18" charset="2"/>
              <a:buChar char=""/>
            </a:pPr>
            <a:r>
              <a:rPr lang="en-US" sz="2400" dirty="0">
                <a:effectLst/>
                <a:latin typeface="Garamond" panose="02020404030301010803" pitchFamily="18" charset="0"/>
                <a:ea typeface="Calibri" panose="020F0502020204030204" pitchFamily="34" charset="0"/>
                <a:cs typeface="Calibri" panose="020F0502020204030204" pitchFamily="34" charset="0"/>
              </a:rPr>
              <a:t>Manufacturers and businesses </a:t>
            </a:r>
          </a:p>
          <a:p>
            <a:pPr marL="342900" marR="0" lvl="0" indent="-342900">
              <a:lnSpc>
                <a:spcPct val="115000"/>
              </a:lnSpc>
              <a:spcBef>
                <a:spcPts val="0"/>
              </a:spcBef>
              <a:spcAft>
                <a:spcPts val="0"/>
              </a:spcAft>
              <a:buFont typeface="Symbol" panose="05050102010706020507" pitchFamily="18" charset="2"/>
              <a:buChar char=""/>
            </a:pPr>
            <a:r>
              <a:rPr lang="en-US" sz="2400" dirty="0">
                <a:effectLst/>
                <a:latin typeface="Garamond" panose="02020404030301010803" pitchFamily="18" charset="0"/>
                <a:ea typeface="Calibri" panose="020F0502020204030204" pitchFamily="34" charset="0"/>
                <a:cs typeface="Calibri" panose="020F0502020204030204" pitchFamily="34" charset="0"/>
              </a:rPr>
              <a:t>Entrepreneurial ventures </a:t>
            </a:r>
          </a:p>
          <a:p>
            <a:pPr marL="342900" marR="0" lvl="0" indent="-342900">
              <a:lnSpc>
                <a:spcPct val="115000"/>
              </a:lnSpc>
              <a:spcBef>
                <a:spcPts val="0"/>
              </a:spcBef>
              <a:spcAft>
                <a:spcPts val="0"/>
              </a:spcAft>
              <a:buFont typeface="Symbol" panose="05050102010706020507" pitchFamily="18" charset="2"/>
              <a:buChar char=""/>
            </a:pPr>
            <a:r>
              <a:rPr lang="en-US" sz="2400" dirty="0">
                <a:effectLst/>
                <a:latin typeface="Garamond" panose="02020404030301010803" pitchFamily="18" charset="0"/>
                <a:ea typeface="Calibri" panose="020F0502020204030204" pitchFamily="34" charset="0"/>
                <a:cs typeface="Calibri" panose="020F0502020204030204" pitchFamily="34" charset="0"/>
              </a:rPr>
              <a:t>Community-based supports and services </a:t>
            </a:r>
          </a:p>
          <a:p>
            <a:pPr marL="342900" marR="0" lvl="0" indent="-342900">
              <a:lnSpc>
                <a:spcPct val="115000"/>
              </a:lnSpc>
              <a:spcBef>
                <a:spcPts val="0"/>
              </a:spcBef>
              <a:spcAft>
                <a:spcPts val="0"/>
              </a:spcAft>
              <a:buFont typeface="Symbol" panose="05050102010706020507" pitchFamily="18" charset="2"/>
              <a:buChar char=""/>
            </a:pPr>
            <a:r>
              <a:rPr lang="en-US" sz="2400" dirty="0">
                <a:effectLst/>
                <a:latin typeface="Garamond" panose="02020404030301010803" pitchFamily="18" charset="0"/>
                <a:ea typeface="Calibri" panose="020F0502020204030204" pitchFamily="34" charset="0"/>
                <a:cs typeface="Calibri" panose="020F0502020204030204" pitchFamily="34" charset="0"/>
              </a:rPr>
              <a:t>Residential facilities</a:t>
            </a:r>
          </a:p>
          <a:p>
            <a:pPr marL="342900" marR="0" lvl="0" indent="-342900">
              <a:lnSpc>
                <a:spcPct val="115000"/>
              </a:lnSpc>
              <a:spcBef>
                <a:spcPts val="0"/>
              </a:spcBef>
              <a:spcAft>
                <a:spcPts val="0"/>
              </a:spcAft>
              <a:buFont typeface="Symbol" panose="05050102010706020507" pitchFamily="18" charset="2"/>
              <a:buChar char=""/>
            </a:pPr>
            <a:r>
              <a:rPr lang="en-US" sz="2400" dirty="0">
                <a:effectLst/>
                <a:latin typeface="Garamond" panose="02020404030301010803" pitchFamily="18" charset="0"/>
                <a:ea typeface="Calibri" panose="020F0502020204030204" pitchFamily="34" charset="0"/>
                <a:cs typeface="Calibri" panose="020F0502020204030204" pitchFamily="34" charset="0"/>
              </a:rPr>
              <a:t>Nursing care facilities</a:t>
            </a:r>
            <a:endParaRPr lang="en-US" sz="2400" dirty="0">
              <a:effectLst/>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dirty="0">
                <a:effectLst/>
                <a:latin typeface="Garamond" panose="02020404030301010803" pitchFamily="18" charset="0"/>
                <a:ea typeface="Calibri" panose="020F0502020204030204" pitchFamily="34" charset="0"/>
                <a:cs typeface="Calibri" panose="020F0502020204030204" pitchFamily="34" charset="0"/>
              </a:rPr>
              <a:t>Not for profit organizations</a:t>
            </a:r>
            <a:endParaRPr lang="en-US" sz="2400" dirty="0">
              <a:effectLst/>
              <a:latin typeface="Garamond" panose="02020404030301010803" pitchFamily="18"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2400" dirty="0">
                <a:effectLst/>
                <a:latin typeface="Garamond" panose="02020404030301010803" pitchFamily="18" charset="0"/>
                <a:ea typeface="Calibri" panose="020F0502020204030204" pitchFamily="34" charset="0"/>
                <a:cs typeface="Calibri" panose="020F0502020204030204" pitchFamily="34" charset="0"/>
              </a:rPr>
              <a:t>Academic, educational, and research settings</a:t>
            </a:r>
          </a:p>
          <a:p>
            <a:pPr marL="342900" marR="0" lvl="0" indent="-342900">
              <a:lnSpc>
                <a:spcPct val="115000"/>
              </a:lnSpc>
              <a:spcBef>
                <a:spcPts val="0"/>
              </a:spcBef>
              <a:spcAft>
                <a:spcPts val="0"/>
              </a:spcAft>
              <a:buFont typeface="Symbol" panose="05050102010706020507" pitchFamily="18" charset="2"/>
              <a:buChar char=""/>
            </a:pPr>
            <a:r>
              <a:rPr lang="en-US" sz="2400" dirty="0">
                <a:latin typeface="Garamond" panose="02020404030301010803" pitchFamily="18" charset="0"/>
                <a:ea typeface="Calibri" panose="020F0502020204030204" pitchFamily="34" charset="0"/>
                <a:cs typeface="Calibri" panose="020F0502020204030204" pitchFamily="34" charset="0"/>
              </a:rPr>
              <a:t>Other areas?</a:t>
            </a:r>
            <a:endParaRPr lang="en-US" sz="2400" dirty="0">
              <a:effectLst/>
              <a:latin typeface="Garamond" panose="02020404030301010803" pitchFamily="18"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000" dirty="0">
                <a:effectLst/>
                <a:latin typeface="Garamond" panose="02020404030301010803" pitchFamily="18" charset="0"/>
                <a:ea typeface="Calibri" panose="020F0502020204030204" pitchFamily="34" charset="0"/>
                <a:cs typeface="Calibri" panose="020F0502020204030204" pitchFamily="34" charset="0"/>
              </a:rPr>
              <a:t> </a:t>
            </a:r>
            <a:endParaRPr lang="en-US" sz="2000" dirty="0">
              <a:effectLst/>
              <a:latin typeface="Garamond" panose="02020404030301010803" pitchFamily="18" charset="0"/>
              <a:ea typeface="Calibri" panose="020F0502020204030204" pitchFamily="34" charset="0"/>
              <a:cs typeface="Times New Roman" panose="02020603050405020304" pitchFamily="18" charset="0"/>
            </a:endParaRPr>
          </a:p>
          <a:p>
            <a:pPr marL="274320" indent="-274320" fontAlgn="auto">
              <a:lnSpc>
                <a:spcPct val="100000"/>
              </a:lnSpc>
              <a:spcBef>
                <a:spcPts val="0"/>
              </a:spcBef>
              <a:spcAft>
                <a:spcPts val="0"/>
              </a:spcAft>
              <a:buFont typeface="Arial" panose="020B0604020202020204" pitchFamily="34" charset="0"/>
              <a:buChar char="•"/>
              <a:defRPr/>
            </a:pPr>
            <a:endParaRPr lang="en-US" sz="2400" dirty="0"/>
          </a:p>
        </p:txBody>
      </p:sp>
    </p:spTree>
    <p:extLst>
      <p:ext uri="{BB962C8B-B14F-4D97-AF65-F5344CB8AC3E}">
        <p14:creationId xmlns:p14="http://schemas.microsoft.com/office/powerpoint/2010/main" val="789824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273D74-BFC1-A64E-8FD8-6892EC5E64C6}"/>
              </a:ext>
            </a:extLst>
          </p:cNvPr>
          <p:cNvSpPr txBox="1"/>
          <p:nvPr/>
        </p:nvSpPr>
        <p:spPr>
          <a:xfrm>
            <a:off x="361502" y="139289"/>
            <a:ext cx="11339961" cy="584775"/>
          </a:xfrm>
          <a:prstGeom prst="rect">
            <a:avLst/>
          </a:prstGeom>
          <a:noFill/>
        </p:spPr>
        <p:txBody>
          <a:bodyPr wrap="square" rtlCol="0">
            <a:spAutoFit/>
          </a:bodyPr>
          <a:lstStyle/>
          <a:p>
            <a:r>
              <a:rPr lang="en-US" sz="3200" b="1" dirty="0">
                <a:solidFill>
                  <a:srgbClr val="D03A3F"/>
                </a:solidFill>
                <a:latin typeface="Garamond" charset="0"/>
              </a:rPr>
              <a:t>Gerontology Professionals Working Directly with Older People</a:t>
            </a:r>
            <a:endParaRPr lang="en-US" sz="3200" b="1" dirty="0">
              <a:solidFill>
                <a:srgbClr val="D03A3F"/>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B040961-C5CE-4D8D-BD5D-1B3B05C059C2}"/>
              </a:ext>
            </a:extLst>
          </p:cNvPr>
          <p:cNvSpPr txBox="1"/>
          <p:nvPr/>
        </p:nvSpPr>
        <p:spPr>
          <a:xfrm>
            <a:off x="810639" y="914400"/>
            <a:ext cx="9786026" cy="4159353"/>
          </a:xfrm>
          <a:prstGeom prst="rect">
            <a:avLst/>
          </a:prstGeom>
          <a:noFill/>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pPr>
            <a:endParaRPr lang="en-US"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2400" b="1"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Developing</a:t>
            </a:r>
            <a:r>
              <a:rPr lang="en-US" sz="2400"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 and running programs </a:t>
            </a:r>
          </a:p>
          <a:p>
            <a:pPr marR="0" lvl="0">
              <a:lnSpc>
                <a:spcPct val="115000"/>
              </a:lnSpc>
              <a:spcBef>
                <a:spcPts val="0"/>
              </a:spcBef>
              <a:spcAft>
                <a:spcPts val="0"/>
              </a:spcAft>
            </a:pPr>
            <a:endParaRPr lang="en-US" sz="2400" dirty="0">
              <a:solidFill>
                <a:srgbClr val="000000"/>
              </a:solidFill>
              <a:effectLst/>
              <a:latin typeface="Garamond" panose="02020404030301010803" pitchFamily="18" charset="0"/>
              <a:ea typeface="Calibri" panose="020F0502020204030204" pitchFamily="34" charset="0"/>
              <a:cs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2400" b="1"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Planning and facilitating </a:t>
            </a:r>
            <a:r>
              <a:rPr lang="en-US" sz="2400"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activities </a:t>
            </a:r>
          </a:p>
          <a:p>
            <a:pPr marL="342900" marR="0" lvl="0" indent="-342900">
              <a:lnSpc>
                <a:spcPct val="115000"/>
              </a:lnSpc>
              <a:spcBef>
                <a:spcPts val="0"/>
              </a:spcBef>
              <a:spcAft>
                <a:spcPts val="0"/>
              </a:spcAft>
              <a:buFont typeface="Symbol" panose="05050102010706020507" pitchFamily="18" charset="2"/>
              <a:buChar char=""/>
            </a:pPr>
            <a:endParaRPr lang="en-US" sz="2400" b="1" dirty="0">
              <a:solidFill>
                <a:srgbClr val="000000"/>
              </a:solidFill>
              <a:latin typeface="Garamond" panose="02020404030301010803" pitchFamily="18" charset="0"/>
              <a:ea typeface="Calibri" panose="020F0502020204030204" pitchFamily="34" charset="0"/>
              <a:cs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2400" b="1"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Advocating</a:t>
            </a:r>
            <a:r>
              <a:rPr lang="en-US" sz="2400"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 with and on behalf of older individuals</a:t>
            </a:r>
          </a:p>
          <a:p>
            <a:pPr marL="342900" marR="0" lvl="0" indent="-342900">
              <a:lnSpc>
                <a:spcPct val="115000"/>
              </a:lnSpc>
              <a:spcBef>
                <a:spcPts val="0"/>
              </a:spcBef>
              <a:spcAft>
                <a:spcPts val="0"/>
              </a:spcAft>
              <a:buFont typeface="Symbol" panose="05050102010706020507" pitchFamily="18" charset="2"/>
              <a:buChar char=""/>
            </a:pPr>
            <a:endParaRPr lang="en-US" sz="2400" b="1" dirty="0">
              <a:solidFill>
                <a:srgbClr val="000000"/>
              </a:solidFill>
              <a:latin typeface="Garamond" panose="02020404030301010803" pitchFamily="18" charset="0"/>
              <a:ea typeface="Calibri" panose="020F0502020204030204" pitchFamily="34" charset="0"/>
              <a:cs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2400" b="1"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Providing</a:t>
            </a:r>
            <a:r>
              <a:rPr lang="en-US" sz="2400"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 case and care management services </a:t>
            </a:r>
          </a:p>
          <a:p>
            <a:pPr marL="342900" marR="0" lvl="0" indent="-342900">
              <a:lnSpc>
                <a:spcPct val="115000"/>
              </a:lnSpc>
              <a:spcBef>
                <a:spcPts val="0"/>
              </a:spcBef>
              <a:spcAft>
                <a:spcPts val="0"/>
              </a:spcAft>
              <a:buFont typeface="Symbol" panose="05050102010706020507" pitchFamily="18" charset="2"/>
              <a:buChar char=""/>
            </a:pPr>
            <a:endParaRPr lang="en-US" sz="2400" dirty="0">
              <a:solidFill>
                <a:srgbClr val="000000"/>
              </a:solidFill>
              <a:effectLst/>
              <a:latin typeface="Garamond" panose="02020404030301010803" pitchFamily="18" charset="0"/>
              <a:ea typeface="Calibri" panose="020F0502020204030204" pitchFamily="34" charset="0"/>
              <a:cs typeface="Calibri" panose="020F050202020403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2400" b="1" dirty="0">
                <a:solidFill>
                  <a:srgbClr val="000000"/>
                </a:solidFill>
                <a:latin typeface="Garamond" panose="02020404030301010803" pitchFamily="18" charset="0"/>
                <a:ea typeface="Calibri" panose="020F0502020204030204" pitchFamily="34" charset="0"/>
                <a:cs typeface="Calibri" panose="020F0502020204030204" pitchFamily="34" charset="0"/>
              </a:rPr>
              <a:t>Providing</a:t>
            </a:r>
            <a:r>
              <a:rPr lang="en-US" sz="2400" dirty="0">
                <a:solidFill>
                  <a:srgbClr val="000000"/>
                </a:solidFill>
                <a:latin typeface="Garamond" panose="02020404030301010803" pitchFamily="18" charset="0"/>
                <a:ea typeface="Calibri" panose="020F0502020204030204" pitchFamily="34" charset="0"/>
                <a:cs typeface="Calibri" panose="020F0502020204030204" pitchFamily="34" charset="0"/>
              </a:rPr>
              <a:t> </a:t>
            </a:r>
            <a:r>
              <a:rPr lang="en-US" sz="2400" dirty="0">
                <a:solidFill>
                  <a:srgbClr val="000000"/>
                </a:solidFill>
                <a:effectLst/>
                <a:latin typeface="Garamond" panose="02020404030301010803" pitchFamily="18" charset="0"/>
                <a:ea typeface="Calibri" panose="020F0502020204030204" pitchFamily="34" charset="0"/>
                <a:cs typeface="Calibri" panose="020F0502020204030204" pitchFamily="34" charset="0"/>
              </a:rPr>
              <a:t>direct care</a:t>
            </a:r>
            <a:endParaRPr lang="en-US" sz="2400" dirty="0">
              <a:solidFill>
                <a:srgbClr val="6E343A"/>
              </a:solidFill>
              <a:latin typeface="Garamond" charset="0"/>
            </a:endParaRPr>
          </a:p>
        </p:txBody>
      </p:sp>
    </p:spTree>
    <p:extLst>
      <p:ext uri="{BB962C8B-B14F-4D97-AF65-F5344CB8AC3E}">
        <p14:creationId xmlns:p14="http://schemas.microsoft.com/office/powerpoint/2010/main" val="19350717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k2fd6bc8450c4ddfa296e241522e9f6c xmlns="05df5042-890a-464c-9cdf-5db2768cdbc5">
      <Terms xmlns="http://schemas.microsoft.com/office/infopath/2007/PartnerControls">
        <TermInfo xmlns="http://schemas.microsoft.com/office/infopath/2007/PartnerControls">
          <TermName xmlns="http://schemas.microsoft.com/office/infopath/2007/PartnerControls">2019</TermName>
          <TermId xmlns="http://schemas.microsoft.com/office/infopath/2007/PartnerControls">a5943683-eda0-41de-a4ed-56295d8e83ce</TermId>
        </TermInfo>
      </Terms>
    </k2fd6bc8450c4ddfa296e241522e9f6c>
    <TaxCatchAll xmlns="05df5042-890a-464c-9cdf-5db2768cdbc5">
      <Value>9</Value>
    </TaxCatchAll>
    <kbf8e7400b6143e1a383698e679c4836 xmlns="05df5042-890a-464c-9cdf-5db2768cdbc5">
      <Terms xmlns="http://schemas.microsoft.com/office/infopath/2007/PartnerControls"/>
    </kbf8e7400b6143e1a383698e679c4836>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AC6314BCABCC418FC04A737C8AE3FE" ma:contentTypeVersion="18" ma:contentTypeDescription="Create a new document." ma:contentTypeScope="" ma:versionID="d3d5b2402ff2f1acaaf3637e69123b7f">
  <xsd:schema xmlns:xsd="http://www.w3.org/2001/XMLSchema" xmlns:xs="http://www.w3.org/2001/XMLSchema" xmlns:p="http://schemas.microsoft.com/office/2006/metadata/properties" xmlns:ns2="05df5042-890a-464c-9cdf-5db2768cdbc5" xmlns:ns3="8b9182a9-0eeb-4997-a911-f10badd64b7c" targetNamespace="http://schemas.microsoft.com/office/2006/metadata/properties" ma:root="true" ma:fieldsID="2d14601ca69a99ce9abc29576f1eb905" ns2:_="" ns3:_="">
    <xsd:import namespace="05df5042-890a-464c-9cdf-5db2768cdbc5"/>
    <xsd:import namespace="8b9182a9-0eeb-4997-a911-f10badd64b7c"/>
    <xsd:element name="properties">
      <xsd:complexType>
        <xsd:sequence>
          <xsd:element name="documentManagement">
            <xsd:complexType>
              <xsd:all>
                <xsd:element ref="ns2:kbf8e7400b6143e1a383698e679c4836" minOccurs="0"/>
                <xsd:element ref="ns2:TaxCatchAll" minOccurs="0"/>
                <xsd:element ref="ns2:k2fd6bc8450c4ddfa296e241522e9f6c"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2:SharedWithUsers" minOccurs="0"/>
                <xsd:element ref="ns2:SharedWithDetail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df5042-890a-464c-9cdf-5db2768cdbc5" elementFormDefault="qualified">
    <xsd:import namespace="http://schemas.microsoft.com/office/2006/documentManagement/types"/>
    <xsd:import namespace="http://schemas.microsoft.com/office/infopath/2007/PartnerControls"/>
    <xsd:element name="kbf8e7400b6143e1a383698e679c4836" ma:index="9" nillable="true" ma:taxonomy="true" ma:internalName="kbf8e7400b6143e1a383698e679c4836" ma:taxonomyFieldName="ProjectsLibProject" ma:displayName="Project" ma:readOnly="false" ma:default="" ma:fieldId="{4bf8e740-0b61-43e1-a383-698e679c4836}" ma:sspId="65cda789-69c7-4f09-82a8-9dbde25bb7eb" ma:termSetId="d4192e73-a4fa-40b6-98b8-a8032d292ef7"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c5924d9f-6945-4e01-9efe-05af68081d76}" ma:internalName="TaxCatchAll" ma:showField="CatchAllData" ma:web="05df5042-890a-464c-9cdf-5db2768cdbc5">
      <xsd:complexType>
        <xsd:complexContent>
          <xsd:extension base="dms:MultiChoiceLookup">
            <xsd:sequence>
              <xsd:element name="Value" type="dms:Lookup" maxOccurs="unbounded" minOccurs="0" nillable="true"/>
            </xsd:sequence>
          </xsd:extension>
        </xsd:complexContent>
      </xsd:complexType>
    </xsd:element>
    <xsd:element name="k2fd6bc8450c4ddfa296e241522e9f6c" ma:index="12" nillable="true" ma:taxonomy="true" ma:internalName="k2fd6bc8450c4ddfa296e241522e9f6c" ma:taxonomyFieldName="Year" ma:displayName="Year" ma:readOnly="false" ma:default="16;#2021|26f5abe3-013f-4cb2-b3b7-56c01ab14503" ma:fieldId="{42fd6bc8-450c-4ddf-a296-e241522e9f6c}" ma:sspId="65cda789-69c7-4f09-82a8-9dbde25bb7eb" ma:termSetId="f25a224d-6d5c-47cd-9981-cfc93028d7e7" ma:anchorId="00000000-0000-0000-0000-000000000000" ma:open="false" ma:isKeyword="false">
      <xsd:complexType>
        <xsd:sequence>
          <xsd:element ref="pc:Terms" minOccurs="0" maxOccurs="1"/>
        </xsd:sequence>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b9182a9-0eeb-4997-a911-f10badd64b7c"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DateTaken" ma:index="23"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09CF57-B49D-45AC-9398-B1E4B300F748}">
  <ds:schemaRefs>
    <ds:schemaRef ds:uri="http://schemas.microsoft.com/sharepoint/v3/contenttype/forms"/>
  </ds:schemaRefs>
</ds:datastoreItem>
</file>

<file path=customXml/itemProps2.xml><?xml version="1.0" encoding="utf-8"?>
<ds:datastoreItem xmlns:ds="http://schemas.openxmlformats.org/officeDocument/2006/customXml" ds:itemID="{3B7E554C-15AA-4799-B016-65C7BA2C65C5}">
  <ds:schemaRefs>
    <ds:schemaRef ds:uri="http://schemas.microsoft.com/office/2006/metadata/properties"/>
    <ds:schemaRef ds:uri="http://purl.org/dc/elements/1.1/"/>
    <ds:schemaRef ds:uri="http://www.w3.org/XML/1998/namespace"/>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8b9182a9-0eeb-4997-a911-f10badd64b7c"/>
    <ds:schemaRef ds:uri="05df5042-890a-464c-9cdf-5db2768cdbc5"/>
  </ds:schemaRefs>
</ds:datastoreItem>
</file>

<file path=customXml/itemProps3.xml><?xml version="1.0" encoding="utf-8"?>
<ds:datastoreItem xmlns:ds="http://schemas.openxmlformats.org/officeDocument/2006/customXml" ds:itemID="{3EA41095-64E5-46EC-AF9D-566AA6CD03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df5042-890a-464c-9cdf-5db2768cdbc5"/>
    <ds:schemaRef ds:uri="8b9182a9-0eeb-4997-a911-f10badd64b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1881</TotalTime>
  <Words>2557</Words>
  <Application>Microsoft Office PowerPoint</Application>
  <PresentationFormat>Widescreen</PresentationFormat>
  <Paragraphs>202</Paragraphs>
  <Slides>15</Slides>
  <Notes>14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Alegreya Sans</vt:lpstr>
      <vt:lpstr>Arial</vt:lpstr>
      <vt:lpstr>Barlow ExtraBold</vt:lpstr>
      <vt:lpstr>Barlow SemiBold</vt:lpstr>
      <vt:lpstr>Calibri</vt:lpstr>
      <vt:lpstr>Calibri Light</vt:lpstr>
      <vt:lpstr>Courier New</vt:lpstr>
      <vt:lpstr>Garamond</vt:lpstr>
      <vt:lpstr>Lato</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Organizations in Gerontology and the Field of Aging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Eyedea Design</dc:creator>
  <cp:lastModifiedBy>Eugenia Bachaleda</cp:lastModifiedBy>
  <cp:revision>42</cp:revision>
  <dcterms:created xsi:type="dcterms:W3CDTF">2020-03-05T15:25:20Z</dcterms:created>
  <dcterms:modified xsi:type="dcterms:W3CDTF">2023-07-17T16:17:55Z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Year">
    <vt:lpwstr>9;#2019|a5943683-eda0-41de-a4ed-56295d8e83ce</vt:lpwstr>
  </property>
  <property fmtid="{D5CDD505-2E9C-101B-9397-08002B2CF9AE}" pid="3" name="ContentTypeId">
    <vt:lpwstr>0x01010023AC6314BCABCC418FC04A737C8AE3FE</vt:lpwstr>
  </property>
  <property fmtid="{D5CDD505-2E9C-101B-9397-08002B2CF9AE}" pid="4" name="ProjectsLibProject">
    <vt:lpwstr/>
  </property>
</Properties>
</file>